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51" r:id="rId3"/>
    <p:sldId id="352" r:id="rId4"/>
    <p:sldId id="388" r:id="rId5"/>
    <p:sldId id="389" r:id="rId6"/>
    <p:sldId id="390" r:id="rId7"/>
    <p:sldId id="391" r:id="rId8"/>
    <p:sldId id="393" r:id="rId9"/>
    <p:sldId id="353" r:id="rId10"/>
    <p:sldId id="392" r:id="rId11"/>
    <p:sldId id="413" r:id="rId12"/>
    <p:sldId id="394" r:id="rId13"/>
    <p:sldId id="414" r:id="rId14"/>
    <p:sldId id="395" r:id="rId15"/>
    <p:sldId id="396" r:id="rId16"/>
    <p:sldId id="416" r:id="rId17"/>
    <p:sldId id="419" r:id="rId18"/>
    <p:sldId id="439" r:id="rId19"/>
    <p:sldId id="440" r:id="rId20"/>
    <p:sldId id="441" r:id="rId21"/>
    <p:sldId id="442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8" r:id="rId35"/>
    <p:sldId id="434" r:id="rId36"/>
    <p:sldId id="435" r:id="rId37"/>
    <p:sldId id="436" r:id="rId38"/>
    <p:sldId id="279" r:id="rId39"/>
  </p:sldIdLst>
  <p:sldSz cx="12192000" cy="6858000"/>
  <p:notesSz cx="6946900" cy="92075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MARIA CUZZI MARTINEZ" initials="CMCM" lastIdx="9" clrIdx="0">
    <p:extLst>
      <p:ext uri="{19B8F6BF-5375-455C-9EA6-DF929625EA0E}">
        <p15:presenceInfo xmlns:p15="http://schemas.microsoft.com/office/powerpoint/2012/main" userId="CLAUDIA MARIA CUZZI MARTI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BB5"/>
    <a:srgbClr val="FF5050"/>
    <a:srgbClr val="FE7272"/>
    <a:srgbClr val="7BA330"/>
    <a:srgbClr val="B4C7E7"/>
    <a:srgbClr val="AB3A1C"/>
    <a:srgbClr val="A7533A"/>
    <a:srgbClr val="34ADA1"/>
    <a:srgbClr val="9BA235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0" autoAdjust="0"/>
    <p:restoredTop sz="94660"/>
  </p:normalViewPr>
  <p:slideViewPr>
    <p:cSldViewPr snapToGrid="0">
      <p:cViewPr>
        <p:scale>
          <a:sx n="60" d="100"/>
          <a:sy n="60" d="100"/>
        </p:scale>
        <p:origin x="-1296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veratudela\David\CONVENIOS%20DE%20GESTION\ESTRATIFICACION\Copia%20de%20uuee%20estrat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ISANCHEZ\Desktop\Bases%20de%20CdD%202015\Tramo%203\Finales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iego\base%20de%20datos%20BDE\analisis%20bde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iego\base%20de%20datos%20BDE\analisis%20bd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iego\base%20de%20datos%20BDE\analisis_beneficiari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santamaria\base%20de%20datos%20BDE\analisis%20pobre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7467023749138"/>
          <c:y val="3.087495466553275E-2"/>
          <c:w val="0.85620425760681373"/>
          <c:h val="0.855720474912938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Hoja1!$E$2:$E$178</c:f>
              <c:numCache>
                <c:formatCode>General</c:formatCode>
                <c:ptCount val="177"/>
                <c:pt idx="0">
                  <c:v>177</c:v>
                </c:pt>
                <c:pt idx="1">
                  <c:v>64</c:v>
                </c:pt>
                <c:pt idx="2">
                  <c:v>267</c:v>
                </c:pt>
                <c:pt idx="3">
                  <c:v>295</c:v>
                </c:pt>
                <c:pt idx="4">
                  <c:v>119</c:v>
                </c:pt>
                <c:pt idx="5">
                  <c:v>272</c:v>
                </c:pt>
                <c:pt idx="6">
                  <c:v>184</c:v>
                </c:pt>
                <c:pt idx="7">
                  <c:v>143</c:v>
                </c:pt>
                <c:pt idx="8">
                  <c:v>341</c:v>
                </c:pt>
                <c:pt idx="9">
                  <c:v>216</c:v>
                </c:pt>
                <c:pt idx="10">
                  <c:v>187</c:v>
                </c:pt>
                <c:pt idx="11">
                  <c:v>124</c:v>
                </c:pt>
                <c:pt idx="12">
                  <c:v>117</c:v>
                </c:pt>
                <c:pt idx="13">
                  <c:v>196</c:v>
                </c:pt>
                <c:pt idx="14">
                  <c:v>391</c:v>
                </c:pt>
                <c:pt idx="15">
                  <c:v>370</c:v>
                </c:pt>
                <c:pt idx="16">
                  <c:v>415</c:v>
                </c:pt>
                <c:pt idx="17">
                  <c:v>396</c:v>
                </c:pt>
                <c:pt idx="18">
                  <c:v>301</c:v>
                </c:pt>
                <c:pt idx="19">
                  <c:v>157</c:v>
                </c:pt>
                <c:pt idx="20">
                  <c:v>237</c:v>
                </c:pt>
                <c:pt idx="21">
                  <c:v>122</c:v>
                </c:pt>
                <c:pt idx="22">
                  <c:v>423</c:v>
                </c:pt>
                <c:pt idx="23">
                  <c:v>208</c:v>
                </c:pt>
                <c:pt idx="24">
                  <c:v>173</c:v>
                </c:pt>
                <c:pt idx="25">
                  <c:v>237</c:v>
                </c:pt>
                <c:pt idx="26">
                  <c:v>185</c:v>
                </c:pt>
                <c:pt idx="27">
                  <c:v>423</c:v>
                </c:pt>
                <c:pt idx="28">
                  <c:v>86</c:v>
                </c:pt>
                <c:pt idx="29">
                  <c:v>138</c:v>
                </c:pt>
                <c:pt idx="30">
                  <c:v>128</c:v>
                </c:pt>
                <c:pt idx="31">
                  <c:v>194</c:v>
                </c:pt>
                <c:pt idx="32">
                  <c:v>148</c:v>
                </c:pt>
                <c:pt idx="33">
                  <c:v>404</c:v>
                </c:pt>
                <c:pt idx="34">
                  <c:v>190</c:v>
                </c:pt>
                <c:pt idx="35">
                  <c:v>147</c:v>
                </c:pt>
                <c:pt idx="36">
                  <c:v>373</c:v>
                </c:pt>
                <c:pt idx="37">
                  <c:v>314</c:v>
                </c:pt>
                <c:pt idx="38">
                  <c:v>437</c:v>
                </c:pt>
                <c:pt idx="39">
                  <c:v>415</c:v>
                </c:pt>
                <c:pt idx="40">
                  <c:v>133</c:v>
                </c:pt>
                <c:pt idx="41">
                  <c:v>71</c:v>
                </c:pt>
                <c:pt idx="42">
                  <c:v>277</c:v>
                </c:pt>
                <c:pt idx="43">
                  <c:v>289</c:v>
                </c:pt>
                <c:pt idx="44">
                  <c:v>137</c:v>
                </c:pt>
                <c:pt idx="45">
                  <c:v>311</c:v>
                </c:pt>
                <c:pt idx="46">
                  <c:v>367</c:v>
                </c:pt>
                <c:pt idx="47">
                  <c:v>421</c:v>
                </c:pt>
                <c:pt idx="48">
                  <c:v>320</c:v>
                </c:pt>
                <c:pt idx="49">
                  <c:v>153</c:v>
                </c:pt>
                <c:pt idx="50">
                  <c:v>262</c:v>
                </c:pt>
                <c:pt idx="51">
                  <c:v>286</c:v>
                </c:pt>
                <c:pt idx="52">
                  <c:v>293</c:v>
                </c:pt>
                <c:pt idx="53">
                  <c:v>250</c:v>
                </c:pt>
                <c:pt idx="54">
                  <c:v>186</c:v>
                </c:pt>
                <c:pt idx="55">
                  <c:v>170</c:v>
                </c:pt>
                <c:pt idx="56">
                  <c:v>142</c:v>
                </c:pt>
                <c:pt idx="57">
                  <c:v>290</c:v>
                </c:pt>
                <c:pt idx="58">
                  <c:v>377</c:v>
                </c:pt>
                <c:pt idx="59">
                  <c:v>349</c:v>
                </c:pt>
                <c:pt idx="60">
                  <c:v>309</c:v>
                </c:pt>
                <c:pt idx="61">
                  <c:v>276</c:v>
                </c:pt>
                <c:pt idx="62">
                  <c:v>130</c:v>
                </c:pt>
                <c:pt idx="63">
                  <c:v>288</c:v>
                </c:pt>
                <c:pt idx="64">
                  <c:v>248</c:v>
                </c:pt>
                <c:pt idx="65">
                  <c:v>68</c:v>
                </c:pt>
                <c:pt idx="66">
                  <c:v>160</c:v>
                </c:pt>
                <c:pt idx="67">
                  <c:v>120</c:v>
                </c:pt>
                <c:pt idx="68">
                  <c:v>108</c:v>
                </c:pt>
                <c:pt idx="69">
                  <c:v>228</c:v>
                </c:pt>
                <c:pt idx="70">
                  <c:v>351</c:v>
                </c:pt>
                <c:pt idx="71">
                  <c:v>251</c:v>
                </c:pt>
                <c:pt idx="72">
                  <c:v>115</c:v>
                </c:pt>
                <c:pt idx="73">
                  <c:v>298</c:v>
                </c:pt>
                <c:pt idx="74">
                  <c:v>321</c:v>
                </c:pt>
                <c:pt idx="75">
                  <c:v>220</c:v>
                </c:pt>
                <c:pt idx="76">
                  <c:v>367</c:v>
                </c:pt>
                <c:pt idx="77">
                  <c:v>423</c:v>
                </c:pt>
                <c:pt idx="78">
                  <c:v>351</c:v>
                </c:pt>
                <c:pt idx="79">
                  <c:v>289</c:v>
                </c:pt>
                <c:pt idx="80">
                  <c:v>200</c:v>
                </c:pt>
                <c:pt idx="81">
                  <c:v>76</c:v>
                </c:pt>
                <c:pt idx="82">
                  <c:v>279</c:v>
                </c:pt>
                <c:pt idx="83">
                  <c:v>244</c:v>
                </c:pt>
                <c:pt idx="84">
                  <c:v>72</c:v>
                </c:pt>
                <c:pt idx="85">
                  <c:v>264</c:v>
                </c:pt>
                <c:pt idx="86">
                  <c:v>85</c:v>
                </c:pt>
                <c:pt idx="87">
                  <c:v>147</c:v>
                </c:pt>
                <c:pt idx="88">
                  <c:v>286</c:v>
                </c:pt>
                <c:pt idx="89">
                  <c:v>187</c:v>
                </c:pt>
                <c:pt idx="90">
                  <c:v>105</c:v>
                </c:pt>
                <c:pt idx="91">
                  <c:v>208</c:v>
                </c:pt>
                <c:pt idx="92">
                  <c:v>345</c:v>
                </c:pt>
                <c:pt idx="93">
                  <c:v>123</c:v>
                </c:pt>
                <c:pt idx="94">
                  <c:v>284</c:v>
                </c:pt>
                <c:pt idx="95">
                  <c:v>89</c:v>
                </c:pt>
                <c:pt idx="96">
                  <c:v>416</c:v>
                </c:pt>
                <c:pt idx="97">
                  <c:v>83</c:v>
                </c:pt>
                <c:pt idx="98">
                  <c:v>340</c:v>
                </c:pt>
                <c:pt idx="99">
                  <c:v>189</c:v>
                </c:pt>
                <c:pt idx="100">
                  <c:v>362</c:v>
                </c:pt>
                <c:pt idx="101">
                  <c:v>250</c:v>
                </c:pt>
                <c:pt idx="102">
                  <c:v>149</c:v>
                </c:pt>
                <c:pt idx="103">
                  <c:v>433</c:v>
                </c:pt>
                <c:pt idx="104">
                  <c:v>81</c:v>
                </c:pt>
                <c:pt idx="105">
                  <c:v>265</c:v>
                </c:pt>
                <c:pt idx="106">
                  <c:v>772</c:v>
                </c:pt>
                <c:pt idx="107">
                  <c:v>505</c:v>
                </c:pt>
                <c:pt idx="108">
                  <c:v>1003</c:v>
                </c:pt>
                <c:pt idx="109">
                  <c:v>1047</c:v>
                </c:pt>
                <c:pt idx="110">
                  <c:v>461</c:v>
                </c:pt>
                <c:pt idx="111">
                  <c:v>676</c:v>
                </c:pt>
                <c:pt idx="112">
                  <c:v>692</c:v>
                </c:pt>
                <c:pt idx="113">
                  <c:v>666</c:v>
                </c:pt>
                <c:pt idx="114">
                  <c:v>931</c:v>
                </c:pt>
                <c:pt idx="115">
                  <c:v>844</c:v>
                </c:pt>
                <c:pt idx="116">
                  <c:v>641</c:v>
                </c:pt>
                <c:pt idx="117">
                  <c:v>864</c:v>
                </c:pt>
                <c:pt idx="118">
                  <c:v>590</c:v>
                </c:pt>
                <c:pt idx="119">
                  <c:v>678</c:v>
                </c:pt>
                <c:pt idx="120">
                  <c:v>785</c:v>
                </c:pt>
                <c:pt idx="121">
                  <c:v>637</c:v>
                </c:pt>
                <c:pt idx="122">
                  <c:v>683</c:v>
                </c:pt>
                <c:pt idx="123">
                  <c:v>812</c:v>
                </c:pt>
                <c:pt idx="124">
                  <c:v>851</c:v>
                </c:pt>
                <c:pt idx="125">
                  <c:v>576</c:v>
                </c:pt>
                <c:pt idx="126">
                  <c:v>523</c:v>
                </c:pt>
                <c:pt idx="127">
                  <c:v>1065</c:v>
                </c:pt>
                <c:pt idx="128">
                  <c:v>818</c:v>
                </c:pt>
                <c:pt idx="129">
                  <c:v>438</c:v>
                </c:pt>
                <c:pt idx="130">
                  <c:v>1158</c:v>
                </c:pt>
                <c:pt idx="131">
                  <c:v>618</c:v>
                </c:pt>
                <c:pt idx="132">
                  <c:v>752</c:v>
                </c:pt>
                <c:pt idx="133">
                  <c:v>778</c:v>
                </c:pt>
                <c:pt idx="134">
                  <c:v>758</c:v>
                </c:pt>
                <c:pt idx="135">
                  <c:v>461</c:v>
                </c:pt>
                <c:pt idx="136">
                  <c:v>577</c:v>
                </c:pt>
                <c:pt idx="137">
                  <c:v>758</c:v>
                </c:pt>
                <c:pt idx="138">
                  <c:v>1165</c:v>
                </c:pt>
                <c:pt idx="139">
                  <c:v>679</c:v>
                </c:pt>
                <c:pt idx="140">
                  <c:v>511</c:v>
                </c:pt>
                <c:pt idx="141">
                  <c:v>912</c:v>
                </c:pt>
                <c:pt idx="142">
                  <c:v>596</c:v>
                </c:pt>
                <c:pt idx="143">
                  <c:v>531</c:v>
                </c:pt>
                <c:pt idx="144">
                  <c:v>595</c:v>
                </c:pt>
                <c:pt idx="145">
                  <c:v>554</c:v>
                </c:pt>
                <c:pt idx="146">
                  <c:v>554</c:v>
                </c:pt>
                <c:pt idx="147">
                  <c:v>1618</c:v>
                </c:pt>
                <c:pt idx="148">
                  <c:v>479</c:v>
                </c:pt>
                <c:pt idx="149">
                  <c:v>674</c:v>
                </c:pt>
                <c:pt idx="150">
                  <c:v>1646</c:v>
                </c:pt>
                <c:pt idx="151">
                  <c:v>636</c:v>
                </c:pt>
                <c:pt idx="152">
                  <c:v>1774</c:v>
                </c:pt>
                <c:pt idx="153">
                  <c:v>468</c:v>
                </c:pt>
                <c:pt idx="154">
                  <c:v>965</c:v>
                </c:pt>
                <c:pt idx="155">
                  <c:v>456</c:v>
                </c:pt>
                <c:pt idx="156">
                  <c:v>540</c:v>
                </c:pt>
                <c:pt idx="157">
                  <c:v>463</c:v>
                </c:pt>
                <c:pt idx="158">
                  <c:v>499</c:v>
                </c:pt>
                <c:pt idx="159">
                  <c:v>657</c:v>
                </c:pt>
                <c:pt idx="160">
                  <c:v>484</c:v>
                </c:pt>
                <c:pt idx="161">
                  <c:v>832</c:v>
                </c:pt>
                <c:pt idx="162">
                  <c:v>604</c:v>
                </c:pt>
                <c:pt idx="163">
                  <c:v>446</c:v>
                </c:pt>
                <c:pt idx="164">
                  <c:v>704</c:v>
                </c:pt>
                <c:pt idx="165">
                  <c:v>899</c:v>
                </c:pt>
                <c:pt idx="166">
                  <c:v>455</c:v>
                </c:pt>
                <c:pt idx="167">
                  <c:v>478</c:v>
                </c:pt>
                <c:pt idx="168">
                  <c:v>602</c:v>
                </c:pt>
                <c:pt idx="169">
                  <c:v>1836</c:v>
                </c:pt>
                <c:pt idx="170">
                  <c:v>450</c:v>
                </c:pt>
                <c:pt idx="171">
                  <c:v>708</c:v>
                </c:pt>
                <c:pt idx="172">
                  <c:v>471</c:v>
                </c:pt>
                <c:pt idx="173">
                  <c:v>515</c:v>
                </c:pt>
                <c:pt idx="174">
                  <c:v>458</c:v>
                </c:pt>
                <c:pt idx="175">
                  <c:v>918</c:v>
                </c:pt>
                <c:pt idx="176">
                  <c:v>864</c:v>
                </c:pt>
              </c:numCache>
            </c:numRef>
          </c:xVal>
          <c:yVal>
            <c:numRef>
              <c:f>Hoja1!$S$2:$S$178</c:f>
              <c:numCache>
                <c:formatCode>General</c:formatCode>
                <c:ptCount val="177"/>
                <c:pt idx="0">
                  <c:v>0.69800000000000006</c:v>
                </c:pt>
                <c:pt idx="1">
                  <c:v>0.69600000000000006</c:v>
                </c:pt>
                <c:pt idx="2">
                  <c:v>0.69600000000000006</c:v>
                </c:pt>
                <c:pt idx="3">
                  <c:v>0.69000000000000017</c:v>
                </c:pt>
                <c:pt idx="4">
                  <c:v>0.68900000000000006</c:v>
                </c:pt>
                <c:pt idx="5">
                  <c:v>0.67500000000000016</c:v>
                </c:pt>
                <c:pt idx="6">
                  <c:v>0.67100000000000015</c:v>
                </c:pt>
                <c:pt idx="7">
                  <c:v>0.65900000000000014</c:v>
                </c:pt>
                <c:pt idx="8">
                  <c:v>0.65300000000000014</c:v>
                </c:pt>
                <c:pt idx="9">
                  <c:v>0.64900000000000013</c:v>
                </c:pt>
                <c:pt idx="10">
                  <c:v>0.64200000000000013</c:v>
                </c:pt>
                <c:pt idx="11">
                  <c:v>0.63200000000000012</c:v>
                </c:pt>
                <c:pt idx="12">
                  <c:v>0.62500000000000011</c:v>
                </c:pt>
                <c:pt idx="13">
                  <c:v>0.59600000000000009</c:v>
                </c:pt>
                <c:pt idx="14">
                  <c:v>0.59500000000000008</c:v>
                </c:pt>
                <c:pt idx="15">
                  <c:v>0.57900000000000007</c:v>
                </c:pt>
                <c:pt idx="16">
                  <c:v>0.57500000000000007</c:v>
                </c:pt>
                <c:pt idx="17">
                  <c:v>0.55700000000000005</c:v>
                </c:pt>
                <c:pt idx="18">
                  <c:v>0.52100000000000002</c:v>
                </c:pt>
                <c:pt idx="19">
                  <c:v>0.5</c:v>
                </c:pt>
                <c:pt idx="20">
                  <c:v>0.4870000000000001</c:v>
                </c:pt>
                <c:pt idx="21">
                  <c:v>0.48100000000000004</c:v>
                </c:pt>
                <c:pt idx="22">
                  <c:v>0.48100000000000004</c:v>
                </c:pt>
                <c:pt idx="23">
                  <c:v>0.46800000000000008</c:v>
                </c:pt>
                <c:pt idx="24">
                  <c:v>0.41500000000000004</c:v>
                </c:pt>
                <c:pt idx="25">
                  <c:v>0.39400000000000007</c:v>
                </c:pt>
                <c:pt idx="26">
                  <c:v>0.34100000000000014</c:v>
                </c:pt>
                <c:pt idx="27">
                  <c:v>0.253</c:v>
                </c:pt>
                <c:pt idx="28">
                  <c:v>0.2</c:v>
                </c:pt>
                <c:pt idx="29">
                  <c:v>0.17600000000000002</c:v>
                </c:pt>
                <c:pt idx="30">
                  <c:v>0.15600000000000003</c:v>
                </c:pt>
                <c:pt idx="31">
                  <c:v>6.900000000000002E-2</c:v>
                </c:pt>
                <c:pt idx="32">
                  <c:v>6.1000000000000006E-2</c:v>
                </c:pt>
                <c:pt idx="33">
                  <c:v>0.78500000000000003</c:v>
                </c:pt>
                <c:pt idx="34">
                  <c:v>0.84100000000000008</c:v>
                </c:pt>
                <c:pt idx="35">
                  <c:v>0.75400000000000011</c:v>
                </c:pt>
                <c:pt idx="36">
                  <c:v>0.75200000000000011</c:v>
                </c:pt>
                <c:pt idx="37">
                  <c:v>0.81799999999999995</c:v>
                </c:pt>
                <c:pt idx="38">
                  <c:v>0.85100000000000009</c:v>
                </c:pt>
                <c:pt idx="39">
                  <c:v>0.76100000000000012</c:v>
                </c:pt>
                <c:pt idx="40">
                  <c:v>0.76900000000000013</c:v>
                </c:pt>
                <c:pt idx="41">
                  <c:v>0.97199999999999998</c:v>
                </c:pt>
                <c:pt idx="42">
                  <c:v>0.89400000000000013</c:v>
                </c:pt>
                <c:pt idx="43">
                  <c:v>0.78700000000000003</c:v>
                </c:pt>
                <c:pt idx="44">
                  <c:v>0.83100000000000007</c:v>
                </c:pt>
                <c:pt idx="45">
                  <c:v>0.81699999999999995</c:v>
                </c:pt>
                <c:pt idx="46">
                  <c:v>0.83400000000000007</c:v>
                </c:pt>
                <c:pt idx="47">
                  <c:v>0.71500000000000008</c:v>
                </c:pt>
                <c:pt idx="48">
                  <c:v>0.71900000000000008</c:v>
                </c:pt>
                <c:pt idx="49">
                  <c:v>0.80600000000000005</c:v>
                </c:pt>
                <c:pt idx="50">
                  <c:v>0.87100000000000011</c:v>
                </c:pt>
                <c:pt idx="51">
                  <c:v>0.83500000000000008</c:v>
                </c:pt>
                <c:pt idx="52">
                  <c:v>0.8680000000000001</c:v>
                </c:pt>
                <c:pt idx="53">
                  <c:v>0.83700000000000008</c:v>
                </c:pt>
                <c:pt idx="54">
                  <c:v>0.83800000000000008</c:v>
                </c:pt>
                <c:pt idx="55">
                  <c:v>0.79100000000000004</c:v>
                </c:pt>
                <c:pt idx="56">
                  <c:v>0.74500000000000011</c:v>
                </c:pt>
                <c:pt idx="57">
                  <c:v>0.95700000000000007</c:v>
                </c:pt>
                <c:pt idx="58">
                  <c:v>0.71900000000000008</c:v>
                </c:pt>
                <c:pt idx="59">
                  <c:v>0.89400000000000013</c:v>
                </c:pt>
                <c:pt idx="60">
                  <c:v>0.82900000000000007</c:v>
                </c:pt>
                <c:pt idx="61">
                  <c:v>0.93799999999999994</c:v>
                </c:pt>
                <c:pt idx="62">
                  <c:v>0.81100000000000005</c:v>
                </c:pt>
                <c:pt idx="63">
                  <c:v>0.82199999999999995</c:v>
                </c:pt>
                <c:pt idx="64">
                  <c:v>0.88100000000000012</c:v>
                </c:pt>
                <c:pt idx="65">
                  <c:v>0.75000000000000011</c:v>
                </c:pt>
                <c:pt idx="66">
                  <c:v>0.70200000000000007</c:v>
                </c:pt>
                <c:pt idx="67">
                  <c:v>0.8620000000000001</c:v>
                </c:pt>
                <c:pt idx="68">
                  <c:v>0.88900000000000012</c:v>
                </c:pt>
                <c:pt idx="69">
                  <c:v>0.89000000000000012</c:v>
                </c:pt>
                <c:pt idx="70">
                  <c:v>0.77400000000000002</c:v>
                </c:pt>
                <c:pt idx="71">
                  <c:v>0.85600000000000009</c:v>
                </c:pt>
                <c:pt idx="72">
                  <c:v>0.71700000000000008</c:v>
                </c:pt>
                <c:pt idx="73">
                  <c:v>0.82099999999999995</c:v>
                </c:pt>
                <c:pt idx="74">
                  <c:v>0.83100000000000007</c:v>
                </c:pt>
                <c:pt idx="75">
                  <c:v>0.87100000000000011</c:v>
                </c:pt>
                <c:pt idx="76">
                  <c:v>0.80700000000000005</c:v>
                </c:pt>
                <c:pt idx="77">
                  <c:v>0.85400000000000009</c:v>
                </c:pt>
                <c:pt idx="78">
                  <c:v>0.8670000000000001</c:v>
                </c:pt>
                <c:pt idx="79">
                  <c:v>0.76900000000000013</c:v>
                </c:pt>
                <c:pt idx="80">
                  <c:v>0.80700000000000005</c:v>
                </c:pt>
                <c:pt idx="81">
                  <c:v>0.8570000000000001</c:v>
                </c:pt>
                <c:pt idx="82">
                  <c:v>0.84300000000000008</c:v>
                </c:pt>
                <c:pt idx="83">
                  <c:v>0.77300000000000002</c:v>
                </c:pt>
                <c:pt idx="84">
                  <c:v>0.97</c:v>
                </c:pt>
                <c:pt idx="85">
                  <c:v>0.90900000000000003</c:v>
                </c:pt>
                <c:pt idx="86">
                  <c:v>0.75000000000000011</c:v>
                </c:pt>
                <c:pt idx="87">
                  <c:v>0.82500000000000007</c:v>
                </c:pt>
                <c:pt idx="88">
                  <c:v>0.83000000000000007</c:v>
                </c:pt>
                <c:pt idx="89">
                  <c:v>0.84600000000000009</c:v>
                </c:pt>
                <c:pt idx="90">
                  <c:v>0.70600000000000007</c:v>
                </c:pt>
                <c:pt idx="91">
                  <c:v>0.79200000000000004</c:v>
                </c:pt>
                <c:pt idx="92">
                  <c:v>0.84200000000000008</c:v>
                </c:pt>
                <c:pt idx="93">
                  <c:v>0.78600000000000003</c:v>
                </c:pt>
                <c:pt idx="94">
                  <c:v>0.81299999999999994</c:v>
                </c:pt>
                <c:pt idx="95">
                  <c:v>0.80600000000000005</c:v>
                </c:pt>
                <c:pt idx="96">
                  <c:v>0.80400000000000005</c:v>
                </c:pt>
                <c:pt idx="97">
                  <c:v>0.7420000000000001</c:v>
                </c:pt>
                <c:pt idx="98">
                  <c:v>0.94299999999999995</c:v>
                </c:pt>
                <c:pt idx="99">
                  <c:v>0.90200000000000002</c:v>
                </c:pt>
                <c:pt idx="100">
                  <c:v>0.89700000000000013</c:v>
                </c:pt>
                <c:pt idx="101">
                  <c:v>0.78800000000000003</c:v>
                </c:pt>
                <c:pt idx="102">
                  <c:v>0.75000000000000011</c:v>
                </c:pt>
                <c:pt idx="103">
                  <c:v>0.78100000000000003</c:v>
                </c:pt>
                <c:pt idx="104">
                  <c:v>0.8</c:v>
                </c:pt>
                <c:pt idx="105">
                  <c:v>0.80900000000000005</c:v>
                </c:pt>
                <c:pt idx="106">
                  <c:v>0.66800000000000015</c:v>
                </c:pt>
                <c:pt idx="107">
                  <c:v>3.6000000000000004E-2</c:v>
                </c:pt>
                <c:pt idx="108">
                  <c:v>0.83800000000000008</c:v>
                </c:pt>
                <c:pt idx="109">
                  <c:v>4.6000000000000006E-2</c:v>
                </c:pt>
                <c:pt idx="110">
                  <c:v>0</c:v>
                </c:pt>
                <c:pt idx="111">
                  <c:v>7.3000000000000009E-2</c:v>
                </c:pt>
                <c:pt idx="112">
                  <c:v>0.66800000000000015</c:v>
                </c:pt>
                <c:pt idx="113">
                  <c:v>1.6000000000000004E-2</c:v>
                </c:pt>
                <c:pt idx="114">
                  <c:v>0.69500000000000006</c:v>
                </c:pt>
                <c:pt idx="115">
                  <c:v>0.46</c:v>
                </c:pt>
                <c:pt idx="116">
                  <c:v>0.65000000000000013</c:v>
                </c:pt>
                <c:pt idx="117">
                  <c:v>0.65300000000000014</c:v>
                </c:pt>
                <c:pt idx="118">
                  <c:v>0.31500000000000006</c:v>
                </c:pt>
                <c:pt idx="119">
                  <c:v>7.0000000000000019E-3</c:v>
                </c:pt>
                <c:pt idx="120">
                  <c:v>0.68100000000000016</c:v>
                </c:pt>
                <c:pt idx="121">
                  <c:v>0.22100000000000003</c:v>
                </c:pt>
                <c:pt idx="122">
                  <c:v>0.59900000000000009</c:v>
                </c:pt>
                <c:pt idx="123">
                  <c:v>9.9000000000000019E-2</c:v>
                </c:pt>
                <c:pt idx="124">
                  <c:v>1.6000000000000004E-2</c:v>
                </c:pt>
                <c:pt idx="125">
                  <c:v>0.45900000000000002</c:v>
                </c:pt>
                <c:pt idx="126">
                  <c:v>0.66700000000000015</c:v>
                </c:pt>
                <c:pt idx="127">
                  <c:v>0.87700000000000011</c:v>
                </c:pt>
                <c:pt idx="128">
                  <c:v>0.28100000000000008</c:v>
                </c:pt>
                <c:pt idx="129">
                  <c:v>0.81499999999999995</c:v>
                </c:pt>
                <c:pt idx="130">
                  <c:v>0.91800000000000004</c:v>
                </c:pt>
                <c:pt idx="131">
                  <c:v>0.72800000000000009</c:v>
                </c:pt>
                <c:pt idx="132">
                  <c:v>0.75400000000000011</c:v>
                </c:pt>
                <c:pt idx="133">
                  <c:v>0.79400000000000004</c:v>
                </c:pt>
                <c:pt idx="134">
                  <c:v>0.77800000000000002</c:v>
                </c:pt>
                <c:pt idx="135">
                  <c:v>0.81200000000000017</c:v>
                </c:pt>
                <c:pt idx="136">
                  <c:v>0.84600000000000009</c:v>
                </c:pt>
                <c:pt idx="137">
                  <c:v>0.74700000000000011</c:v>
                </c:pt>
                <c:pt idx="138">
                  <c:v>0.82199999999999995</c:v>
                </c:pt>
                <c:pt idx="139">
                  <c:v>0.83600000000000008</c:v>
                </c:pt>
                <c:pt idx="140">
                  <c:v>0.94299999999999995</c:v>
                </c:pt>
                <c:pt idx="141">
                  <c:v>0.85600000000000009</c:v>
                </c:pt>
                <c:pt idx="142">
                  <c:v>0.92600000000000005</c:v>
                </c:pt>
                <c:pt idx="143">
                  <c:v>0.8640000000000001</c:v>
                </c:pt>
                <c:pt idx="144">
                  <c:v>0.85200000000000009</c:v>
                </c:pt>
                <c:pt idx="145">
                  <c:v>0.8600000000000001</c:v>
                </c:pt>
                <c:pt idx="146">
                  <c:v>0.72700000000000009</c:v>
                </c:pt>
                <c:pt idx="147">
                  <c:v>0.65900000000000014</c:v>
                </c:pt>
                <c:pt idx="148">
                  <c:v>0.80700000000000005</c:v>
                </c:pt>
                <c:pt idx="149">
                  <c:v>0.93600000000000005</c:v>
                </c:pt>
                <c:pt idx="150">
                  <c:v>0.7420000000000001</c:v>
                </c:pt>
                <c:pt idx="151">
                  <c:v>0.88700000000000012</c:v>
                </c:pt>
                <c:pt idx="152">
                  <c:v>0.62600000000000011</c:v>
                </c:pt>
                <c:pt idx="153">
                  <c:v>0.87700000000000011</c:v>
                </c:pt>
                <c:pt idx="154">
                  <c:v>0.83100000000000007</c:v>
                </c:pt>
                <c:pt idx="155">
                  <c:v>0.87300000000000011</c:v>
                </c:pt>
                <c:pt idx="156">
                  <c:v>0.7390000000000001</c:v>
                </c:pt>
                <c:pt idx="157">
                  <c:v>0.82099999999999995</c:v>
                </c:pt>
                <c:pt idx="158">
                  <c:v>0.82299999999999995</c:v>
                </c:pt>
                <c:pt idx="159">
                  <c:v>0.92100000000000004</c:v>
                </c:pt>
                <c:pt idx="160">
                  <c:v>0.80100000000000005</c:v>
                </c:pt>
                <c:pt idx="161">
                  <c:v>0.74400000000000011</c:v>
                </c:pt>
                <c:pt idx="162">
                  <c:v>0.83300000000000007</c:v>
                </c:pt>
                <c:pt idx="163">
                  <c:v>0.84400000000000008</c:v>
                </c:pt>
                <c:pt idx="164">
                  <c:v>0.89900000000000013</c:v>
                </c:pt>
                <c:pt idx="165">
                  <c:v>0.76900000000000013</c:v>
                </c:pt>
                <c:pt idx="166">
                  <c:v>0.85600000000000009</c:v>
                </c:pt>
                <c:pt idx="167">
                  <c:v>0.78300000000000003</c:v>
                </c:pt>
                <c:pt idx="168">
                  <c:v>0.74700000000000011</c:v>
                </c:pt>
                <c:pt idx="169">
                  <c:v>0.81399999999999995</c:v>
                </c:pt>
                <c:pt idx="170">
                  <c:v>0.81899999999999995</c:v>
                </c:pt>
                <c:pt idx="171">
                  <c:v>0.87600000000000011</c:v>
                </c:pt>
                <c:pt idx="172">
                  <c:v>0.72600000000000009</c:v>
                </c:pt>
                <c:pt idx="173">
                  <c:v>0.82099999999999995</c:v>
                </c:pt>
                <c:pt idx="174">
                  <c:v>0.89700000000000013</c:v>
                </c:pt>
                <c:pt idx="175">
                  <c:v>0.90900000000000003</c:v>
                </c:pt>
                <c:pt idx="176">
                  <c:v>0.75200000000000011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A5-41FE-95EF-38607C5D5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08928"/>
        <c:axId val="76130176"/>
      </c:scatterChart>
      <c:valAx>
        <c:axId val="7450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IIEE públicas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130176"/>
        <c:crosses val="autoZero"/>
        <c:crossBetween val="midCat"/>
      </c:valAx>
      <c:valAx>
        <c:axId val="76130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IIEE públicas primaria multigrado</a:t>
                </a:r>
              </a:p>
            </c:rich>
          </c:tx>
          <c:layout>
            <c:manualLayout>
              <c:xMode val="edge"/>
              <c:yMode val="edge"/>
              <c:x val="1.1357183418512213E-2"/>
              <c:y val="0.126466331441864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508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 dirty="0"/>
              <a:t>Índice de Cumplimiento de compromisos en los 3 tramos por región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'2'!$C$284</c:f>
              <c:strCache>
                <c:ptCount val="1"/>
                <c:pt idx="0">
                  <c:v>Índice de Cumplimiento de compromisos en los 3 tramos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'2'!$B$285:$B$310</c:f>
              <c:strCache>
                <c:ptCount val="26"/>
                <c:pt idx="0">
                  <c:v>PUNO</c:v>
                </c:pt>
                <c:pt idx="1">
                  <c:v>TACNA</c:v>
                </c:pt>
                <c:pt idx="2">
                  <c:v>LIMA</c:v>
                </c:pt>
                <c:pt idx="3">
                  <c:v>APURIMAC</c:v>
                </c:pt>
                <c:pt idx="4">
                  <c:v>ICA</c:v>
                </c:pt>
                <c:pt idx="5">
                  <c:v>PIURA</c:v>
                </c:pt>
                <c:pt idx="6">
                  <c:v>PASCO</c:v>
                </c:pt>
                <c:pt idx="7">
                  <c:v>LA LIBERTAD</c:v>
                </c:pt>
                <c:pt idx="8">
                  <c:v>MOQUEGUA</c:v>
                </c:pt>
                <c:pt idx="9">
                  <c:v>CAJAMARCA</c:v>
                </c:pt>
                <c:pt idx="10">
                  <c:v>ANCASH</c:v>
                </c:pt>
                <c:pt idx="11">
                  <c:v>TUMBES</c:v>
                </c:pt>
                <c:pt idx="12">
                  <c:v>AYACUCHO</c:v>
                </c:pt>
                <c:pt idx="13">
                  <c:v>HUANCAVELICA</c:v>
                </c:pt>
                <c:pt idx="14">
                  <c:v>HUANUCO</c:v>
                </c:pt>
                <c:pt idx="15">
                  <c:v>SAN MARTIN</c:v>
                </c:pt>
                <c:pt idx="16">
                  <c:v>AREQUIPA</c:v>
                </c:pt>
                <c:pt idx="17">
                  <c:v>CUSCO</c:v>
                </c:pt>
                <c:pt idx="18">
                  <c:v>LORETO</c:v>
                </c:pt>
                <c:pt idx="19">
                  <c:v>LAMBAYEQUE</c:v>
                </c:pt>
                <c:pt idx="20">
                  <c:v>AMAZONAS</c:v>
                </c:pt>
                <c:pt idx="21">
                  <c:v>CALLAO</c:v>
                </c:pt>
                <c:pt idx="22">
                  <c:v>MADRE DE DIOS</c:v>
                </c:pt>
                <c:pt idx="23">
                  <c:v>LIMA (METROPOLITANA)</c:v>
                </c:pt>
                <c:pt idx="24">
                  <c:v>UCAYALI</c:v>
                </c:pt>
                <c:pt idx="25">
                  <c:v>JUNIN</c:v>
                </c:pt>
              </c:strCache>
            </c:strRef>
          </c:cat>
          <c:val>
            <c:numRef>
              <c:f>'2'!$C$285:$C$310</c:f>
              <c:numCache>
                <c:formatCode>0%</c:formatCode>
                <c:ptCount val="26"/>
                <c:pt idx="0">
                  <c:v>0.94514767932489474</c:v>
                </c:pt>
                <c:pt idx="1">
                  <c:v>0.94285714285714273</c:v>
                </c:pt>
                <c:pt idx="2">
                  <c:v>0.92993630573248398</c:v>
                </c:pt>
                <c:pt idx="3">
                  <c:v>0.90909090909090906</c:v>
                </c:pt>
                <c:pt idx="4">
                  <c:v>0.90697674418604646</c:v>
                </c:pt>
                <c:pt idx="5">
                  <c:v>0.90277777777777779</c:v>
                </c:pt>
                <c:pt idx="6">
                  <c:v>0.90163934426229508</c:v>
                </c:pt>
                <c:pt idx="7">
                  <c:v>0.89200000000000002</c:v>
                </c:pt>
                <c:pt idx="8">
                  <c:v>0.89090909090909098</c:v>
                </c:pt>
                <c:pt idx="9">
                  <c:v>0.88990825688073394</c:v>
                </c:pt>
                <c:pt idx="10">
                  <c:v>0.8727272727272728</c:v>
                </c:pt>
                <c:pt idx="11">
                  <c:v>0.8727272727272728</c:v>
                </c:pt>
                <c:pt idx="12">
                  <c:v>0.87179487179487203</c:v>
                </c:pt>
                <c:pt idx="13">
                  <c:v>0.85000000000000009</c:v>
                </c:pt>
                <c:pt idx="14">
                  <c:v>0.84656084656084662</c:v>
                </c:pt>
                <c:pt idx="15">
                  <c:v>0.83333333333333348</c:v>
                </c:pt>
                <c:pt idx="16">
                  <c:v>0.82692307692307709</c:v>
                </c:pt>
                <c:pt idx="17">
                  <c:v>0.81954887218045125</c:v>
                </c:pt>
                <c:pt idx="18">
                  <c:v>0.81666666666666654</c:v>
                </c:pt>
                <c:pt idx="19">
                  <c:v>0.81632653061224481</c:v>
                </c:pt>
                <c:pt idx="20">
                  <c:v>0.80882352941176461</c:v>
                </c:pt>
                <c:pt idx="21">
                  <c:v>0.8</c:v>
                </c:pt>
                <c:pt idx="22">
                  <c:v>0.7777777777777779</c:v>
                </c:pt>
                <c:pt idx="23">
                  <c:v>0.74137931034482774</c:v>
                </c:pt>
                <c:pt idx="24">
                  <c:v>0.73611111111111127</c:v>
                </c:pt>
                <c:pt idx="25">
                  <c:v>0.7246376811594204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4-427D-B545-EE9FFF74E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00960"/>
        <c:axId val="75802496"/>
      </c:barChart>
      <c:catAx>
        <c:axId val="758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802496"/>
        <c:crosses val="autoZero"/>
        <c:auto val="1"/>
        <c:lblAlgn val="ctr"/>
        <c:lblOffset val="100"/>
        <c:noMultiLvlLbl val="0"/>
      </c:catAx>
      <c:valAx>
        <c:axId val="75802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80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 bde.xlsx]docentes_benef!Tabla dinámica8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PE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PE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Personal beneficiario del BDE 2014 según DRE y grupo</a:t>
            </a:r>
          </a:p>
        </c:rich>
      </c:tx>
      <c:layout>
        <c:manualLayout>
          <c:xMode val="edge"/>
          <c:yMode val="edge"/>
          <c:x val="0.11445100247718319"/>
          <c:y val="1.1079406850432153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4385793531070754E-2"/>
          <c:y val="9.4853680947542304E-2"/>
          <c:w val="0.79898191429248933"/>
          <c:h val="0.573680999885934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docentes_benef!$B$3:$B$4</c:f>
              <c:strCache>
                <c:ptCount val="1"/>
                <c:pt idx="0">
                  <c:v>Grupo 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docentes_benef!$A$5:$A$31</c:f>
              <c:strCache>
                <c:ptCount val="26"/>
                <c:pt idx="0">
                  <c:v>DRE LIMA METROPOLITANA</c:v>
                </c:pt>
                <c:pt idx="1">
                  <c:v>DRE CAJAMARCA</c:v>
                </c:pt>
                <c:pt idx="2">
                  <c:v>DRE PUNO</c:v>
                </c:pt>
                <c:pt idx="3">
                  <c:v>DRE CUSCO</c:v>
                </c:pt>
                <c:pt idx="4">
                  <c:v>DRE PIURA</c:v>
                </c:pt>
                <c:pt idx="5">
                  <c:v>DRE JUNÍN</c:v>
                </c:pt>
                <c:pt idx="6">
                  <c:v>DRE ANCASH</c:v>
                </c:pt>
                <c:pt idx="7">
                  <c:v>DRE LA LIBERTAD</c:v>
                </c:pt>
                <c:pt idx="8">
                  <c:v>DRE LORETO</c:v>
                </c:pt>
                <c:pt idx="9">
                  <c:v>DRE SAN MARTÍN</c:v>
                </c:pt>
                <c:pt idx="10">
                  <c:v>DRE HUÁNUCO</c:v>
                </c:pt>
                <c:pt idx="11">
                  <c:v>DRE AYACUCHO</c:v>
                </c:pt>
                <c:pt idx="12">
                  <c:v>DRE AREQUIPA</c:v>
                </c:pt>
                <c:pt idx="13">
                  <c:v>DRE APURÍMAC</c:v>
                </c:pt>
                <c:pt idx="14">
                  <c:v>DRE LAMBAYEQUE</c:v>
                </c:pt>
                <c:pt idx="15">
                  <c:v>DRE HUANCAVELICA</c:v>
                </c:pt>
                <c:pt idx="16">
                  <c:v>DRE LIMA PROVINCIAS</c:v>
                </c:pt>
                <c:pt idx="17">
                  <c:v>DRE AMAZONAS</c:v>
                </c:pt>
                <c:pt idx="18">
                  <c:v>DRE ICA</c:v>
                </c:pt>
                <c:pt idx="19">
                  <c:v>DRE PASCO</c:v>
                </c:pt>
                <c:pt idx="20">
                  <c:v>DRE UCAYALI</c:v>
                </c:pt>
                <c:pt idx="21">
                  <c:v>DRE CALLAO</c:v>
                </c:pt>
                <c:pt idx="22">
                  <c:v>DRE TACNA</c:v>
                </c:pt>
                <c:pt idx="23">
                  <c:v>DRE MOQUEGUA</c:v>
                </c:pt>
                <c:pt idx="24">
                  <c:v>DRE MADRE DE DIOS</c:v>
                </c:pt>
                <c:pt idx="25">
                  <c:v>DRE TUMBES</c:v>
                </c:pt>
              </c:strCache>
            </c:strRef>
          </c:cat>
          <c:val>
            <c:numRef>
              <c:f>docentes_benef!$B$5:$B$31</c:f>
              <c:numCache>
                <c:formatCode>General</c:formatCode>
                <c:ptCount val="26"/>
                <c:pt idx="0">
                  <c:v>3709</c:v>
                </c:pt>
                <c:pt idx="1">
                  <c:v>2585</c:v>
                </c:pt>
                <c:pt idx="2">
                  <c:v>1859</c:v>
                </c:pt>
                <c:pt idx="3">
                  <c:v>1795</c:v>
                </c:pt>
                <c:pt idx="4">
                  <c:v>2030</c:v>
                </c:pt>
                <c:pt idx="5">
                  <c:v>1808</c:v>
                </c:pt>
                <c:pt idx="6">
                  <c:v>1675</c:v>
                </c:pt>
                <c:pt idx="7">
                  <c:v>1894</c:v>
                </c:pt>
                <c:pt idx="8">
                  <c:v>1343</c:v>
                </c:pt>
                <c:pt idx="9">
                  <c:v>1429</c:v>
                </c:pt>
                <c:pt idx="10">
                  <c:v>1334</c:v>
                </c:pt>
                <c:pt idx="11">
                  <c:v>909</c:v>
                </c:pt>
                <c:pt idx="12">
                  <c:v>1213</c:v>
                </c:pt>
                <c:pt idx="13">
                  <c:v>983</c:v>
                </c:pt>
                <c:pt idx="14">
                  <c:v>1116</c:v>
                </c:pt>
                <c:pt idx="15">
                  <c:v>738</c:v>
                </c:pt>
                <c:pt idx="16">
                  <c:v>1010</c:v>
                </c:pt>
                <c:pt idx="17">
                  <c:v>612</c:v>
                </c:pt>
                <c:pt idx="18">
                  <c:v>775</c:v>
                </c:pt>
                <c:pt idx="19">
                  <c:v>380</c:v>
                </c:pt>
                <c:pt idx="20">
                  <c:v>395</c:v>
                </c:pt>
                <c:pt idx="21">
                  <c:v>423</c:v>
                </c:pt>
                <c:pt idx="22">
                  <c:v>315</c:v>
                </c:pt>
                <c:pt idx="23">
                  <c:v>192</c:v>
                </c:pt>
                <c:pt idx="24">
                  <c:v>179</c:v>
                </c:pt>
                <c:pt idx="25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C-4632-B6B2-17A8E77D573B}"/>
            </c:ext>
          </c:extLst>
        </c:ser>
        <c:ser>
          <c:idx val="1"/>
          <c:order val="1"/>
          <c:tx>
            <c:strRef>
              <c:f>docentes_benef!$C$3:$C$4</c:f>
              <c:strCache>
                <c:ptCount val="1"/>
                <c:pt idx="0">
                  <c:v>Grupo 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docentes_benef!$A$5:$A$31</c:f>
              <c:strCache>
                <c:ptCount val="26"/>
                <c:pt idx="0">
                  <c:v>DRE LIMA METROPOLITANA</c:v>
                </c:pt>
                <c:pt idx="1">
                  <c:v>DRE CAJAMARCA</c:v>
                </c:pt>
                <c:pt idx="2">
                  <c:v>DRE PUNO</c:v>
                </c:pt>
                <c:pt idx="3">
                  <c:v>DRE CUSCO</c:v>
                </c:pt>
                <c:pt idx="4">
                  <c:v>DRE PIURA</c:v>
                </c:pt>
                <c:pt idx="5">
                  <c:v>DRE JUNÍN</c:v>
                </c:pt>
                <c:pt idx="6">
                  <c:v>DRE ANCASH</c:v>
                </c:pt>
                <c:pt idx="7">
                  <c:v>DRE LA LIBERTAD</c:v>
                </c:pt>
                <c:pt idx="8">
                  <c:v>DRE LORETO</c:v>
                </c:pt>
                <c:pt idx="9">
                  <c:v>DRE SAN MARTÍN</c:v>
                </c:pt>
                <c:pt idx="10">
                  <c:v>DRE HUÁNUCO</c:v>
                </c:pt>
                <c:pt idx="11">
                  <c:v>DRE AYACUCHO</c:v>
                </c:pt>
                <c:pt idx="12">
                  <c:v>DRE AREQUIPA</c:v>
                </c:pt>
                <c:pt idx="13">
                  <c:v>DRE APURÍMAC</c:v>
                </c:pt>
                <c:pt idx="14">
                  <c:v>DRE LAMBAYEQUE</c:v>
                </c:pt>
                <c:pt idx="15">
                  <c:v>DRE HUANCAVELICA</c:v>
                </c:pt>
                <c:pt idx="16">
                  <c:v>DRE LIMA PROVINCIAS</c:v>
                </c:pt>
                <c:pt idx="17">
                  <c:v>DRE AMAZONAS</c:v>
                </c:pt>
                <c:pt idx="18">
                  <c:v>DRE ICA</c:v>
                </c:pt>
                <c:pt idx="19">
                  <c:v>DRE PASCO</c:v>
                </c:pt>
                <c:pt idx="20">
                  <c:v>DRE UCAYALI</c:v>
                </c:pt>
                <c:pt idx="21">
                  <c:v>DRE CALLAO</c:v>
                </c:pt>
                <c:pt idx="22">
                  <c:v>DRE TACNA</c:v>
                </c:pt>
                <c:pt idx="23">
                  <c:v>DRE MOQUEGUA</c:v>
                </c:pt>
                <c:pt idx="24">
                  <c:v>DRE MADRE DE DIOS</c:v>
                </c:pt>
                <c:pt idx="25">
                  <c:v>DRE TUMBES</c:v>
                </c:pt>
              </c:strCache>
            </c:strRef>
          </c:cat>
          <c:val>
            <c:numRef>
              <c:f>docentes_benef!$C$5:$C$31</c:f>
              <c:numCache>
                <c:formatCode>General</c:formatCode>
                <c:ptCount val="26"/>
                <c:pt idx="2">
                  <c:v>124</c:v>
                </c:pt>
                <c:pt idx="3">
                  <c:v>334</c:v>
                </c:pt>
                <c:pt idx="5">
                  <c:v>58</c:v>
                </c:pt>
                <c:pt idx="6">
                  <c:v>94</c:v>
                </c:pt>
                <c:pt idx="8">
                  <c:v>150</c:v>
                </c:pt>
                <c:pt idx="9">
                  <c:v>5</c:v>
                </c:pt>
                <c:pt idx="10">
                  <c:v>39</c:v>
                </c:pt>
                <c:pt idx="11">
                  <c:v>180</c:v>
                </c:pt>
                <c:pt idx="13">
                  <c:v>122</c:v>
                </c:pt>
                <c:pt idx="14">
                  <c:v>50</c:v>
                </c:pt>
                <c:pt idx="15">
                  <c:v>180</c:v>
                </c:pt>
                <c:pt idx="17">
                  <c:v>186</c:v>
                </c:pt>
                <c:pt idx="19">
                  <c:v>10</c:v>
                </c:pt>
                <c:pt idx="2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C-4632-B6B2-17A8E77D573B}"/>
            </c:ext>
          </c:extLst>
        </c:ser>
        <c:ser>
          <c:idx val="2"/>
          <c:order val="2"/>
          <c:tx>
            <c:strRef>
              <c:f>docentes_benef!$D$3:$D$4</c:f>
              <c:strCache>
                <c:ptCount val="1"/>
                <c:pt idx="0">
                  <c:v>Grupo 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docentes_benef!$A$5:$A$31</c:f>
              <c:strCache>
                <c:ptCount val="26"/>
                <c:pt idx="0">
                  <c:v>DRE LIMA METROPOLITANA</c:v>
                </c:pt>
                <c:pt idx="1">
                  <c:v>DRE CAJAMARCA</c:v>
                </c:pt>
                <c:pt idx="2">
                  <c:v>DRE PUNO</c:v>
                </c:pt>
                <c:pt idx="3">
                  <c:v>DRE CUSCO</c:v>
                </c:pt>
                <c:pt idx="4">
                  <c:v>DRE PIURA</c:v>
                </c:pt>
                <c:pt idx="5">
                  <c:v>DRE JUNÍN</c:v>
                </c:pt>
                <c:pt idx="6">
                  <c:v>DRE ANCASH</c:v>
                </c:pt>
                <c:pt idx="7">
                  <c:v>DRE LA LIBERTAD</c:v>
                </c:pt>
                <c:pt idx="8">
                  <c:v>DRE LORETO</c:v>
                </c:pt>
                <c:pt idx="9">
                  <c:v>DRE SAN MARTÍN</c:v>
                </c:pt>
                <c:pt idx="10">
                  <c:v>DRE HUÁNUCO</c:v>
                </c:pt>
                <c:pt idx="11">
                  <c:v>DRE AYACUCHO</c:v>
                </c:pt>
                <c:pt idx="12">
                  <c:v>DRE AREQUIPA</c:v>
                </c:pt>
                <c:pt idx="13">
                  <c:v>DRE APURÍMAC</c:v>
                </c:pt>
                <c:pt idx="14">
                  <c:v>DRE LAMBAYEQUE</c:v>
                </c:pt>
                <c:pt idx="15">
                  <c:v>DRE HUANCAVELICA</c:v>
                </c:pt>
                <c:pt idx="16">
                  <c:v>DRE LIMA PROVINCIAS</c:v>
                </c:pt>
                <c:pt idx="17">
                  <c:v>DRE AMAZONAS</c:v>
                </c:pt>
                <c:pt idx="18">
                  <c:v>DRE ICA</c:v>
                </c:pt>
                <c:pt idx="19">
                  <c:v>DRE PASCO</c:v>
                </c:pt>
                <c:pt idx="20">
                  <c:v>DRE UCAYALI</c:v>
                </c:pt>
                <c:pt idx="21">
                  <c:v>DRE CALLAO</c:v>
                </c:pt>
                <c:pt idx="22">
                  <c:v>DRE TACNA</c:v>
                </c:pt>
                <c:pt idx="23">
                  <c:v>DRE MOQUEGUA</c:v>
                </c:pt>
                <c:pt idx="24">
                  <c:v>DRE MADRE DE DIOS</c:v>
                </c:pt>
                <c:pt idx="25">
                  <c:v>DRE TUMBES</c:v>
                </c:pt>
              </c:strCache>
            </c:strRef>
          </c:cat>
          <c:val>
            <c:numRef>
              <c:f>docentes_benef!$D$5:$D$31</c:f>
              <c:numCache>
                <c:formatCode>General</c:formatCode>
                <c:ptCount val="26"/>
                <c:pt idx="0">
                  <c:v>1</c:v>
                </c:pt>
                <c:pt idx="1">
                  <c:v>718</c:v>
                </c:pt>
                <c:pt idx="2">
                  <c:v>539</c:v>
                </c:pt>
                <c:pt idx="3">
                  <c:v>247</c:v>
                </c:pt>
                <c:pt idx="4">
                  <c:v>252</c:v>
                </c:pt>
                <c:pt idx="5">
                  <c:v>351</c:v>
                </c:pt>
                <c:pt idx="6">
                  <c:v>333</c:v>
                </c:pt>
                <c:pt idx="7">
                  <c:v>154</c:v>
                </c:pt>
                <c:pt idx="8">
                  <c:v>413</c:v>
                </c:pt>
                <c:pt idx="9">
                  <c:v>171</c:v>
                </c:pt>
                <c:pt idx="10">
                  <c:v>217</c:v>
                </c:pt>
                <c:pt idx="11">
                  <c:v>348</c:v>
                </c:pt>
                <c:pt idx="12">
                  <c:v>167</c:v>
                </c:pt>
                <c:pt idx="13">
                  <c:v>190</c:v>
                </c:pt>
                <c:pt idx="14">
                  <c:v>80</c:v>
                </c:pt>
                <c:pt idx="15">
                  <c:v>263</c:v>
                </c:pt>
                <c:pt idx="16">
                  <c:v>163</c:v>
                </c:pt>
                <c:pt idx="17">
                  <c:v>221</c:v>
                </c:pt>
                <c:pt idx="18">
                  <c:v>43</c:v>
                </c:pt>
                <c:pt idx="19">
                  <c:v>156</c:v>
                </c:pt>
                <c:pt idx="20">
                  <c:v>104</c:v>
                </c:pt>
                <c:pt idx="22">
                  <c:v>68</c:v>
                </c:pt>
                <c:pt idx="23">
                  <c:v>58</c:v>
                </c:pt>
                <c:pt idx="24">
                  <c:v>56</c:v>
                </c:pt>
                <c:pt idx="2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3C-4632-B6B2-17A8E77D5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100"/>
        <c:axId val="81813504"/>
        <c:axId val="81815040"/>
      </c:barChart>
      <c:catAx>
        <c:axId val="818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81815040"/>
        <c:crosses val="autoZero"/>
        <c:auto val="1"/>
        <c:lblAlgn val="ctr"/>
        <c:lblOffset val="100"/>
        <c:noMultiLvlLbl val="0"/>
      </c:catAx>
      <c:valAx>
        <c:axId val="818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ES"/>
          </a:p>
        </c:txPr>
        <c:crossAx val="818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10429111342743"/>
          <c:y val="0.11409389971784588"/>
          <c:w val="0.14102086309759451"/>
          <c:h val="0.140964732808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 bde.xlsx]IIEE_benef!Tabla dinámica7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baseline="0" dirty="0">
                <a:latin typeface="Century Gothic" panose="020B0502020202020204" pitchFamily="34" charset="0"/>
              </a:rPr>
              <a:t>Número de escuelas seleccionadas según DRE y grupo  </a:t>
            </a:r>
          </a:p>
        </c:rich>
      </c:tx>
      <c:layout>
        <c:manualLayout>
          <c:xMode val="edge"/>
          <c:yMode val="edge"/>
          <c:x val="0.11387571638410003"/>
          <c:y val="1.3820842701397974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4460733618160913E-2"/>
          <c:y val="9.4659060487407853E-2"/>
          <c:w val="0.86015194125686845"/>
          <c:h val="0.571791551220913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IIEE_benef!$B$3:$B$4</c:f>
              <c:strCache>
                <c:ptCount val="1"/>
                <c:pt idx="0">
                  <c:v>Grupo 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IIEE_benef!$A$5:$A$31</c:f>
              <c:strCache>
                <c:ptCount val="26"/>
                <c:pt idx="0">
                  <c:v>DRE CAJAMARCA</c:v>
                </c:pt>
                <c:pt idx="1">
                  <c:v>DRE LORETO</c:v>
                </c:pt>
                <c:pt idx="2">
                  <c:v>DRE PIURA</c:v>
                </c:pt>
                <c:pt idx="3">
                  <c:v>DRE JUNÍN</c:v>
                </c:pt>
                <c:pt idx="4">
                  <c:v>DRE PUNO</c:v>
                </c:pt>
                <c:pt idx="5">
                  <c:v>DRE ANCASH</c:v>
                </c:pt>
                <c:pt idx="6">
                  <c:v>DRE HUÁNUCO</c:v>
                </c:pt>
                <c:pt idx="7">
                  <c:v>DRE CUSCO</c:v>
                </c:pt>
                <c:pt idx="8">
                  <c:v>DRE LA LIBERTAD</c:v>
                </c:pt>
                <c:pt idx="9">
                  <c:v>DRE SAN MARTÍN</c:v>
                </c:pt>
                <c:pt idx="10">
                  <c:v>DRE AYACUCHO</c:v>
                </c:pt>
                <c:pt idx="11">
                  <c:v>DRE HUANCAVELICA</c:v>
                </c:pt>
                <c:pt idx="12">
                  <c:v>DRE AMAZONAS</c:v>
                </c:pt>
                <c:pt idx="13">
                  <c:v>DRE APURÍMAC</c:v>
                </c:pt>
                <c:pt idx="14">
                  <c:v>DRE LIMA PROVINCIAS</c:v>
                </c:pt>
                <c:pt idx="15">
                  <c:v>DRE LIMA METROPOLITANA</c:v>
                </c:pt>
                <c:pt idx="16">
                  <c:v>DRE AREQUIPA</c:v>
                </c:pt>
                <c:pt idx="17">
                  <c:v>DRE LAMBAYEQUE</c:v>
                </c:pt>
                <c:pt idx="18">
                  <c:v>DRE PASCO</c:v>
                </c:pt>
                <c:pt idx="19">
                  <c:v>DRE UCAYALI</c:v>
                </c:pt>
                <c:pt idx="20">
                  <c:v>DRE ICA</c:v>
                </c:pt>
                <c:pt idx="21">
                  <c:v>DRE MADRE DE DIOS</c:v>
                </c:pt>
                <c:pt idx="22">
                  <c:v>DRE TACNA</c:v>
                </c:pt>
                <c:pt idx="23">
                  <c:v>DRE MOQUEGUA</c:v>
                </c:pt>
                <c:pt idx="24">
                  <c:v>DRE TUMBES</c:v>
                </c:pt>
                <c:pt idx="25">
                  <c:v>DRE CALLAO</c:v>
                </c:pt>
              </c:strCache>
            </c:strRef>
          </c:cat>
          <c:val>
            <c:numRef>
              <c:f>IIEE_benef!$B$5:$B$31</c:f>
              <c:numCache>
                <c:formatCode>General</c:formatCode>
                <c:ptCount val="26"/>
                <c:pt idx="0">
                  <c:v>574</c:v>
                </c:pt>
                <c:pt idx="1">
                  <c:v>240</c:v>
                </c:pt>
                <c:pt idx="2">
                  <c:v>369</c:v>
                </c:pt>
                <c:pt idx="3">
                  <c:v>259</c:v>
                </c:pt>
                <c:pt idx="4">
                  <c:v>240</c:v>
                </c:pt>
                <c:pt idx="5">
                  <c:v>262</c:v>
                </c:pt>
                <c:pt idx="6">
                  <c:v>305</c:v>
                </c:pt>
                <c:pt idx="7">
                  <c:v>257</c:v>
                </c:pt>
                <c:pt idx="8">
                  <c:v>325</c:v>
                </c:pt>
                <c:pt idx="9">
                  <c:v>237</c:v>
                </c:pt>
                <c:pt idx="10">
                  <c:v>142</c:v>
                </c:pt>
                <c:pt idx="11">
                  <c:v>159</c:v>
                </c:pt>
                <c:pt idx="12">
                  <c:v>148</c:v>
                </c:pt>
                <c:pt idx="13">
                  <c:v>135</c:v>
                </c:pt>
                <c:pt idx="14">
                  <c:v>114</c:v>
                </c:pt>
                <c:pt idx="15">
                  <c:v>209</c:v>
                </c:pt>
                <c:pt idx="16">
                  <c:v>123</c:v>
                </c:pt>
                <c:pt idx="17">
                  <c:v>114</c:v>
                </c:pt>
                <c:pt idx="18">
                  <c:v>66</c:v>
                </c:pt>
                <c:pt idx="19">
                  <c:v>43</c:v>
                </c:pt>
                <c:pt idx="20">
                  <c:v>68</c:v>
                </c:pt>
                <c:pt idx="21">
                  <c:v>18</c:v>
                </c:pt>
                <c:pt idx="22">
                  <c:v>26</c:v>
                </c:pt>
                <c:pt idx="23">
                  <c:v>15</c:v>
                </c:pt>
                <c:pt idx="24">
                  <c:v>22</c:v>
                </c:pt>
                <c:pt idx="2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C-4072-AC0A-C87E01E71571}"/>
            </c:ext>
          </c:extLst>
        </c:ser>
        <c:ser>
          <c:idx val="1"/>
          <c:order val="1"/>
          <c:tx>
            <c:strRef>
              <c:f>IIEE_benef!$C$3:$C$4</c:f>
              <c:strCache>
                <c:ptCount val="1"/>
                <c:pt idx="0">
                  <c:v>Grupo 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IIEE_benef!$A$5:$A$31</c:f>
              <c:strCache>
                <c:ptCount val="26"/>
                <c:pt idx="0">
                  <c:v>DRE CAJAMARCA</c:v>
                </c:pt>
                <c:pt idx="1">
                  <c:v>DRE LORETO</c:v>
                </c:pt>
                <c:pt idx="2">
                  <c:v>DRE PIURA</c:v>
                </c:pt>
                <c:pt idx="3">
                  <c:v>DRE JUNÍN</c:v>
                </c:pt>
                <c:pt idx="4">
                  <c:v>DRE PUNO</c:v>
                </c:pt>
                <c:pt idx="5">
                  <c:v>DRE ANCASH</c:v>
                </c:pt>
                <c:pt idx="6">
                  <c:v>DRE HUÁNUCO</c:v>
                </c:pt>
                <c:pt idx="7">
                  <c:v>DRE CUSCO</c:v>
                </c:pt>
                <c:pt idx="8">
                  <c:v>DRE LA LIBERTAD</c:v>
                </c:pt>
                <c:pt idx="9">
                  <c:v>DRE SAN MARTÍN</c:v>
                </c:pt>
                <c:pt idx="10">
                  <c:v>DRE AYACUCHO</c:v>
                </c:pt>
                <c:pt idx="11">
                  <c:v>DRE HUANCAVELICA</c:v>
                </c:pt>
                <c:pt idx="12">
                  <c:v>DRE AMAZONAS</c:v>
                </c:pt>
                <c:pt idx="13">
                  <c:v>DRE APURÍMAC</c:v>
                </c:pt>
                <c:pt idx="14">
                  <c:v>DRE LIMA PROVINCIAS</c:v>
                </c:pt>
                <c:pt idx="15">
                  <c:v>DRE LIMA METROPOLITANA</c:v>
                </c:pt>
                <c:pt idx="16">
                  <c:v>DRE AREQUIPA</c:v>
                </c:pt>
                <c:pt idx="17">
                  <c:v>DRE LAMBAYEQUE</c:v>
                </c:pt>
                <c:pt idx="18">
                  <c:v>DRE PASCO</c:v>
                </c:pt>
                <c:pt idx="19">
                  <c:v>DRE UCAYALI</c:v>
                </c:pt>
                <c:pt idx="20">
                  <c:v>DRE ICA</c:v>
                </c:pt>
                <c:pt idx="21">
                  <c:v>DRE MADRE DE DIOS</c:v>
                </c:pt>
                <c:pt idx="22">
                  <c:v>DRE TACNA</c:v>
                </c:pt>
                <c:pt idx="23">
                  <c:v>DRE MOQUEGUA</c:v>
                </c:pt>
                <c:pt idx="24">
                  <c:v>DRE TUMBES</c:v>
                </c:pt>
                <c:pt idx="25">
                  <c:v>DRE CALLAO</c:v>
                </c:pt>
              </c:strCache>
            </c:strRef>
          </c:cat>
          <c:val>
            <c:numRef>
              <c:f>IIEE_benef!$C$5:$C$31</c:f>
              <c:numCache>
                <c:formatCode>General</c:formatCode>
                <c:ptCount val="26"/>
                <c:pt idx="1">
                  <c:v>49</c:v>
                </c:pt>
                <c:pt idx="3">
                  <c:v>17</c:v>
                </c:pt>
                <c:pt idx="4">
                  <c:v>34</c:v>
                </c:pt>
                <c:pt idx="5">
                  <c:v>21</c:v>
                </c:pt>
                <c:pt idx="6">
                  <c:v>9</c:v>
                </c:pt>
                <c:pt idx="7">
                  <c:v>80</c:v>
                </c:pt>
                <c:pt idx="9">
                  <c:v>2</c:v>
                </c:pt>
                <c:pt idx="10">
                  <c:v>35</c:v>
                </c:pt>
                <c:pt idx="11">
                  <c:v>45</c:v>
                </c:pt>
                <c:pt idx="12">
                  <c:v>49</c:v>
                </c:pt>
                <c:pt idx="13">
                  <c:v>29</c:v>
                </c:pt>
                <c:pt idx="17">
                  <c:v>20</c:v>
                </c:pt>
                <c:pt idx="18">
                  <c:v>6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C-4072-AC0A-C87E01E71571}"/>
            </c:ext>
          </c:extLst>
        </c:ser>
        <c:ser>
          <c:idx val="2"/>
          <c:order val="2"/>
          <c:tx>
            <c:strRef>
              <c:f>IIEE_benef!$D$3:$D$4</c:f>
              <c:strCache>
                <c:ptCount val="1"/>
                <c:pt idx="0">
                  <c:v>Grupo 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IIEE_benef!$A$5:$A$31</c:f>
              <c:strCache>
                <c:ptCount val="26"/>
                <c:pt idx="0">
                  <c:v>DRE CAJAMARCA</c:v>
                </c:pt>
                <c:pt idx="1">
                  <c:v>DRE LORETO</c:v>
                </c:pt>
                <c:pt idx="2">
                  <c:v>DRE PIURA</c:v>
                </c:pt>
                <c:pt idx="3">
                  <c:v>DRE JUNÍN</c:v>
                </c:pt>
                <c:pt idx="4">
                  <c:v>DRE PUNO</c:v>
                </c:pt>
                <c:pt idx="5">
                  <c:v>DRE ANCASH</c:v>
                </c:pt>
                <c:pt idx="6">
                  <c:v>DRE HUÁNUCO</c:v>
                </c:pt>
                <c:pt idx="7">
                  <c:v>DRE CUSCO</c:v>
                </c:pt>
                <c:pt idx="8">
                  <c:v>DRE LA LIBERTAD</c:v>
                </c:pt>
                <c:pt idx="9">
                  <c:v>DRE SAN MARTÍN</c:v>
                </c:pt>
                <c:pt idx="10">
                  <c:v>DRE AYACUCHO</c:v>
                </c:pt>
                <c:pt idx="11">
                  <c:v>DRE HUANCAVELICA</c:v>
                </c:pt>
                <c:pt idx="12">
                  <c:v>DRE AMAZONAS</c:v>
                </c:pt>
                <c:pt idx="13">
                  <c:v>DRE APURÍMAC</c:v>
                </c:pt>
                <c:pt idx="14">
                  <c:v>DRE LIMA PROVINCIAS</c:v>
                </c:pt>
                <c:pt idx="15">
                  <c:v>DRE LIMA METROPOLITANA</c:v>
                </c:pt>
                <c:pt idx="16">
                  <c:v>DRE AREQUIPA</c:v>
                </c:pt>
                <c:pt idx="17">
                  <c:v>DRE LAMBAYEQUE</c:v>
                </c:pt>
                <c:pt idx="18">
                  <c:v>DRE PASCO</c:v>
                </c:pt>
                <c:pt idx="19">
                  <c:v>DRE UCAYALI</c:v>
                </c:pt>
                <c:pt idx="20">
                  <c:v>DRE ICA</c:v>
                </c:pt>
                <c:pt idx="21">
                  <c:v>DRE MADRE DE DIOS</c:v>
                </c:pt>
                <c:pt idx="22">
                  <c:v>DRE TACNA</c:v>
                </c:pt>
                <c:pt idx="23">
                  <c:v>DRE MOQUEGUA</c:v>
                </c:pt>
                <c:pt idx="24">
                  <c:v>DRE TUMBES</c:v>
                </c:pt>
                <c:pt idx="25">
                  <c:v>DRE CALLAO</c:v>
                </c:pt>
              </c:strCache>
            </c:strRef>
          </c:cat>
          <c:val>
            <c:numRef>
              <c:f>IIEE_benef!$D$5:$D$31</c:f>
              <c:numCache>
                <c:formatCode>General</c:formatCode>
                <c:ptCount val="26"/>
                <c:pt idx="0">
                  <c:v>452</c:v>
                </c:pt>
                <c:pt idx="1">
                  <c:v>304</c:v>
                </c:pt>
                <c:pt idx="2">
                  <c:v>207</c:v>
                </c:pt>
                <c:pt idx="3">
                  <c:v>258</c:v>
                </c:pt>
                <c:pt idx="4">
                  <c:v>247</c:v>
                </c:pt>
                <c:pt idx="5">
                  <c:v>206</c:v>
                </c:pt>
                <c:pt idx="6">
                  <c:v>171</c:v>
                </c:pt>
                <c:pt idx="7">
                  <c:v>132</c:v>
                </c:pt>
                <c:pt idx="8">
                  <c:v>119</c:v>
                </c:pt>
                <c:pt idx="9">
                  <c:v>132</c:v>
                </c:pt>
                <c:pt idx="10">
                  <c:v>193</c:v>
                </c:pt>
                <c:pt idx="11">
                  <c:v>163</c:v>
                </c:pt>
                <c:pt idx="12">
                  <c:v>166</c:v>
                </c:pt>
                <c:pt idx="13">
                  <c:v>114</c:v>
                </c:pt>
                <c:pt idx="14">
                  <c:v>108</c:v>
                </c:pt>
                <c:pt idx="15">
                  <c:v>1</c:v>
                </c:pt>
                <c:pt idx="16">
                  <c:v>82</c:v>
                </c:pt>
                <c:pt idx="17">
                  <c:v>56</c:v>
                </c:pt>
                <c:pt idx="18">
                  <c:v>116</c:v>
                </c:pt>
                <c:pt idx="19">
                  <c:v>97</c:v>
                </c:pt>
                <c:pt idx="20">
                  <c:v>38</c:v>
                </c:pt>
                <c:pt idx="21">
                  <c:v>42</c:v>
                </c:pt>
                <c:pt idx="22">
                  <c:v>28</c:v>
                </c:pt>
                <c:pt idx="23">
                  <c:v>27</c:v>
                </c:pt>
                <c:pt idx="2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C-4072-AC0A-C87E01E71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904000"/>
        <c:axId val="81905536"/>
      </c:barChart>
      <c:catAx>
        <c:axId val="819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s-E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1905536"/>
        <c:crosses val="autoZero"/>
        <c:auto val="1"/>
        <c:lblAlgn val="ctr"/>
        <c:lblOffset val="100"/>
        <c:noMultiLvlLbl val="0"/>
      </c:catAx>
      <c:valAx>
        <c:axId val="819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190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241606509121716"/>
          <c:y val="0.11719225771627445"/>
          <c:w val="0.16032781911456453"/>
          <c:h val="0.14015923352000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[analisis_beneficiarios.xlsx]benef_monto!Tabla 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Número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de personal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beneficiario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del BDE 2014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según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monto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recibido</a:t>
            </a:r>
            <a:endParaRPr lang="en-US" sz="12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rtl="0">
              <a:def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(soles) </a:t>
            </a:r>
          </a:p>
        </c:rich>
      </c:tx>
      <c:layout>
        <c:manualLayout>
          <c:xMode val="edge"/>
          <c:yMode val="edge"/>
          <c:x val="0.12936154204224923"/>
          <c:y val="4.881771904497044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</c:pivotFmt>
      <c:pivotFmt>
        <c:idx val="7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5">
              <a:lumMod val="60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2.5007156628417512E-2"/>
              <c:y val="-3.5654880170089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6">
              <a:lumMod val="60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8.1615914962009529E-3"/>
              <c:y val="-3.753145281062057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4"/>
          </a:solidFill>
          <a:ln w="19050">
            <a:noFill/>
          </a:ln>
          <a:effectLst/>
        </c:spPr>
        <c:dLbl>
          <c:idx val="0"/>
          <c:layout>
            <c:manualLayout>
              <c:x val="-7.937476934962634E-3"/>
              <c:y val="7.899423664277307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19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20"/>
        <c:spPr>
          <a:solidFill>
            <a:schemeClr val="accent6"/>
          </a:solidFill>
          <a:ln w="19050">
            <a:noFill/>
          </a:ln>
          <a:effectLst/>
        </c:spPr>
        <c:dLbl>
          <c:idx val="0"/>
          <c:layout>
            <c:manualLayout>
              <c:x val="-7.937476934962634E-3"/>
              <c:y val="7.899423664277307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 w="19050">
            <a:noFill/>
          </a:ln>
          <a:effectLst/>
        </c:spPr>
        <c:dLbl>
          <c:idx val="0"/>
          <c:layout>
            <c:manualLayout>
              <c:x val="-8.1615914962009529E-3"/>
              <c:y val="-3.753145281062057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 w="19050">
            <a:noFill/>
          </a:ln>
          <a:effectLst/>
        </c:spPr>
        <c:dLbl>
          <c:idx val="0"/>
          <c:layout>
            <c:manualLayout>
              <c:x val="-2.5007156628417512E-2"/>
              <c:y val="-3.5654880170089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24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26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27"/>
        <c:spPr>
          <a:solidFill>
            <a:schemeClr val="accent6"/>
          </a:solidFill>
          <a:ln w="19050">
            <a:noFill/>
          </a:ln>
          <a:effectLst/>
        </c:spPr>
        <c:dLbl>
          <c:idx val="0"/>
          <c:layout>
            <c:manualLayout>
              <c:x val="-7.937476934962634E-3"/>
              <c:y val="7.899423664277307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 w="19050">
            <a:noFill/>
          </a:ln>
          <a:effectLst/>
        </c:spPr>
        <c:dLbl>
          <c:idx val="0"/>
          <c:layout>
            <c:manualLayout>
              <c:x val="-8.1615914962009529E-3"/>
              <c:y val="-3.753145281062057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6"/>
          </a:solidFill>
          <a:ln w="19050">
            <a:noFill/>
          </a:ln>
          <a:effectLst/>
        </c:spPr>
        <c:dLbl>
          <c:idx val="0"/>
          <c:layout>
            <c:manualLayout>
              <c:x val="-2.5007156628417512E-2"/>
              <c:y val="-3.5654880170089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2569559124928006"/>
          <c:y val="0.24751426735598023"/>
          <c:w val="0.62725426460237432"/>
          <c:h val="0.73900840645690136"/>
        </c:manualLayout>
      </c:layout>
      <c:pieChart>
        <c:varyColors val="1"/>
        <c:ser>
          <c:idx val="0"/>
          <c:order val="0"/>
          <c:tx>
            <c:strRef>
              <c:f>benef_monto!$B$3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C93-4A9B-8829-9E462F248C5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93-4A9B-8829-9E462F248C5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93-4A9B-8829-9E462F248C5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93-4A9B-8829-9E462F248C5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C93-4A9B-8829-9E462F248C5C}"/>
              </c:ext>
            </c:extLst>
          </c:dPt>
          <c:dPt>
            <c:idx val="5"/>
            <c:bubble3D val="0"/>
            <c:spPr>
              <a:solidFill>
                <a:srgbClr val="E233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93-4A9B-8829-9E462F248C5C}"/>
              </c:ext>
            </c:extLst>
          </c:dPt>
          <c:dLbls>
            <c:dLbl>
              <c:idx val="0"/>
              <c:layout>
                <c:manualLayout>
                  <c:x val="-3.1563949369729866E-2"/>
                  <c:y val="-6.5767409414700254E-3"/>
                </c:manualLayout>
              </c:layout>
              <c:tx>
                <c:rich>
                  <a:bodyPr/>
                  <a:lstStyle/>
                  <a:p>
                    <a:fld id="{CC6E85AC-A60D-43A6-9B36-D971245501F0}" type="VALUE">
                      <a:rPr lang="en-US">
                        <a:latin typeface="Century Gothic" panose="020B0502020202020204" pitchFamily="34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93-4A9B-8829-9E462F248C5C}"/>
                </c:ext>
              </c:extLst>
            </c:dLbl>
            <c:dLbl>
              <c:idx val="1"/>
              <c:layout>
                <c:manualLayout>
                  <c:x val="9.5269719794362814E-2"/>
                  <c:y val="-2.7686652721867301E-2"/>
                </c:manualLayout>
              </c:layout>
              <c:tx>
                <c:rich>
                  <a:bodyPr/>
                  <a:lstStyle/>
                  <a:p>
                    <a:fld id="{A973F8FB-372F-4174-979A-0021772F39A1}" type="VALUE">
                      <a:rPr lang="en-US">
                        <a:latin typeface="Century Gothic" panose="020B0502020202020204" pitchFamily="34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93-4A9B-8829-9E462F248C5C}"/>
                </c:ext>
              </c:extLst>
            </c:dLbl>
            <c:dLbl>
              <c:idx val="2"/>
              <c:layout>
                <c:manualLayout>
                  <c:x val="-7.937476934962634E-3"/>
                  <c:y val="7.8994236642773077E-3"/>
                </c:manualLayout>
              </c:layout>
              <c:tx>
                <c:rich>
                  <a:bodyPr/>
                  <a:lstStyle/>
                  <a:p>
                    <a:fld id="{8488025B-FCC3-47DE-90FB-0019EA056C39}" type="VALUE">
                      <a:rPr lang="en-US">
                        <a:latin typeface="Century Gothic" panose="020B0502020202020204" pitchFamily="34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93-4A9B-8829-9E462F248C5C}"/>
                </c:ext>
              </c:extLst>
            </c:dLbl>
            <c:dLbl>
              <c:idx val="3"/>
              <c:layout>
                <c:manualLayout>
                  <c:x val="-8.1615914962009529E-3"/>
                  <c:y val="-3.7531452810620576E-3"/>
                </c:manualLayout>
              </c:layout>
              <c:tx>
                <c:rich>
                  <a:bodyPr/>
                  <a:lstStyle/>
                  <a:p>
                    <a:fld id="{E83A9E85-F5DA-4D28-8A6F-9EEF3A5426C7}" type="VALUE">
                      <a:rPr lang="en-US">
                        <a:latin typeface="Century Gothic" panose="020B0502020202020204" pitchFamily="34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93-4A9B-8829-9E462F248C5C}"/>
                </c:ext>
              </c:extLst>
            </c:dLbl>
            <c:dLbl>
              <c:idx val="4"/>
              <c:layout>
                <c:manualLayout>
                  <c:x val="-2.5007156628417512E-2"/>
                  <c:y val="-3.565488017008954E-2"/>
                </c:manualLayout>
              </c:layout>
              <c:tx>
                <c:rich>
                  <a:bodyPr/>
                  <a:lstStyle/>
                  <a:p>
                    <a:fld id="{08FC20FB-938A-4D02-9F37-9CF4BF871572}" type="VALUE">
                      <a:rPr lang="en-US">
                        <a:latin typeface="Century Gothic" panose="020B0502020202020204" pitchFamily="34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93-4A9B-8829-9E462F248C5C}"/>
                </c:ext>
              </c:extLst>
            </c:dLbl>
            <c:dLbl>
              <c:idx val="5"/>
              <c:layout>
                <c:manualLayout>
                  <c:x val="2.4999686273622056E-2"/>
                  <c:y val="-1.369911429541442E-2"/>
                </c:manualLayout>
              </c:layout>
              <c:tx>
                <c:rich>
                  <a:bodyPr/>
                  <a:lstStyle/>
                  <a:p>
                    <a:fld id="{B7A32EE1-25BE-4A33-8EAA-20D4EAA350A6}" type="VALUE">
                      <a:rPr lang="en-US">
                        <a:latin typeface="Century Gothic" panose="020B0502020202020204" pitchFamily="34" charset="0"/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93579411281995"/>
                      <c:h val="5.40601759026024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93-4A9B-8829-9E462F248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benef_monto!$A$4:$A$10</c:f>
              <c:strCache>
                <c:ptCount val="6"/>
                <c:pt idx="0">
                  <c:v>1000</c:v>
                </c:pt>
                <c:pt idx="1">
                  <c:v>1500</c:v>
                </c:pt>
                <c:pt idx="2">
                  <c:v>1667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strCache>
            </c:strRef>
          </c:cat>
          <c:val>
            <c:numRef>
              <c:f>benef_monto!$B$4:$B$10</c:f>
              <c:numCache>
                <c:formatCode>0.00%</c:formatCode>
                <c:ptCount val="6"/>
                <c:pt idx="0">
                  <c:v>0.21818614741520717</c:v>
                </c:pt>
                <c:pt idx="1">
                  <c:v>0.50335996613577449</c:v>
                </c:pt>
                <c:pt idx="2">
                  <c:v>3.0133869516905665E-2</c:v>
                </c:pt>
                <c:pt idx="3">
                  <c:v>5.7807291391078909E-2</c:v>
                </c:pt>
                <c:pt idx="4">
                  <c:v>6.3230858775596574E-2</c:v>
                </c:pt>
                <c:pt idx="5">
                  <c:v>0.12728186676543735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93-4A9B-8829-9E462F248C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30532170979152"/>
          <c:y val="0.34867046278915942"/>
          <c:w val="0.11899417903298817"/>
          <c:h val="0.4895283401628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PE" sz="1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Porcentaje del monto total del BDE que recibieron</a:t>
            </a:r>
            <a:r>
              <a:rPr lang="es-PE" sz="1200" b="1" baseline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 las IIEE pertenecientes a cada quintil de incidencia de pobreza total a nivel distrital (INEI, 2009)</a:t>
            </a:r>
            <a:endParaRPr lang="es-PE" sz="1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Hoja3!$B$12</c:f>
              <c:strCache>
                <c:ptCount val="1"/>
                <c:pt idx="0">
                  <c:v>Suma de monto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Hoja3!$A$13:$A$17</c:f>
              <c:strCache>
                <c:ptCount val="5"/>
                <c:pt idx="0">
                  <c:v>Q.1 (más pobre)</c:v>
                </c:pt>
                <c:pt idx="1">
                  <c:v>Q.2</c:v>
                </c:pt>
                <c:pt idx="2">
                  <c:v>Q.3</c:v>
                </c:pt>
                <c:pt idx="3">
                  <c:v>Q.4</c:v>
                </c:pt>
                <c:pt idx="4">
                  <c:v>Q.5 (menos pobre)</c:v>
                </c:pt>
              </c:strCache>
            </c:strRef>
          </c:cat>
          <c:val>
            <c:numRef>
              <c:f>Hoja3!$B$13:$B$17</c:f>
              <c:numCache>
                <c:formatCode>0.00%</c:formatCode>
                <c:ptCount val="5"/>
                <c:pt idx="0">
                  <c:v>0.37903183837166832</c:v>
                </c:pt>
                <c:pt idx="1">
                  <c:v>0.25777896062660932</c:v>
                </c:pt>
                <c:pt idx="2">
                  <c:v>0.13115212040507881</c:v>
                </c:pt>
                <c:pt idx="3">
                  <c:v>0.11876346332101267</c:v>
                </c:pt>
                <c:pt idx="4">
                  <c:v>0.11327361727563096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B-484A-A4C4-B6CE42EBBD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142720"/>
        <c:axId val="82144640"/>
      </c:barChart>
      <c:lineChart>
        <c:grouping val="standard"/>
        <c:varyColors val="0"/>
        <c:ser>
          <c:idx val="1"/>
          <c:order val="1"/>
          <c:tx>
            <c:strRef>
              <c:f>Hoja3!$C$12</c:f>
              <c:strCache>
                <c:ptCount val="1"/>
                <c:pt idx="0">
                  <c:v>Asignación promedio de monto total por quintil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Hoja3!$A$13:$A$17</c:f>
              <c:strCache>
                <c:ptCount val="5"/>
                <c:pt idx="0">
                  <c:v>Q.1 (más pobre)</c:v>
                </c:pt>
                <c:pt idx="1">
                  <c:v>Q.2</c:v>
                </c:pt>
                <c:pt idx="2">
                  <c:v>Q.3</c:v>
                </c:pt>
                <c:pt idx="3">
                  <c:v>Q.4</c:v>
                </c:pt>
                <c:pt idx="4">
                  <c:v>Q.5 (menos pobre)</c:v>
                </c:pt>
              </c:strCache>
            </c:strRef>
          </c:cat>
          <c:val>
            <c:numRef>
              <c:f>Hoja3!$C$13:$C$17</c:f>
              <c:numCache>
                <c:formatCode>0.00%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B-484A-A4C4-B6CE42EBBD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142720"/>
        <c:axId val="82144640"/>
      </c:lineChart>
      <c:catAx>
        <c:axId val="82142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PE" sz="800" b="0" i="0" baseline="0" dirty="0">
                    <a:effectLst/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Quintiles de incidencia de pobreza total por distrito</a:t>
                </a:r>
                <a:endParaRPr lang="es-PE" sz="800" dirty="0">
                  <a:effectLst/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2144640"/>
        <c:crosses val="autoZero"/>
        <c:auto val="1"/>
        <c:lblAlgn val="ctr"/>
        <c:lblOffset val="100"/>
        <c:noMultiLvlLbl val="0"/>
      </c:catAx>
      <c:valAx>
        <c:axId val="821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21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828D6-D2A4-4EB3-8866-40AAD64AB8AA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B0FF468B-1015-45FC-8A61-25F6347F11B5}">
      <dgm:prSet phldrT="[Texto]" custT="1"/>
      <dgm:spPr>
        <a:solidFill>
          <a:srgbClr val="AB3A1C"/>
        </a:solidFill>
      </dgm:spPr>
      <dgm:t>
        <a:bodyPr/>
        <a:lstStyle/>
        <a:p>
          <a:r>
            <a:rPr lang="es-MX" sz="2400" b="1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rPr>
            <a:t>S/. 229.7 millones</a:t>
          </a:r>
          <a:endParaRPr lang="es-PE" sz="2400" b="1" dirty="0">
            <a:solidFill>
              <a:schemeClr val="bg1"/>
            </a:solidFill>
            <a:latin typeface="Century Gothic" pitchFamily="34" charset="0"/>
            <a:cs typeface="Times New Roman" panose="02020603050405020304" pitchFamily="18" charset="0"/>
          </a:endParaRPr>
        </a:p>
      </dgm:t>
    </dgm:pt>
    <dgm:pt modelId="{3F860477-61E0-4C18-BAC4-45A741F6EFAF}" type="parTrans" cxnId="{355107AB-080D-4983-85C0-98F85AE201F7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EAE3D-A5DC-4BA4-A2EF-8C47894B2BDF}" type="sibTrans" cxnId="{355107AB-080D-4983-85C0-98F85AE201F7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61164-BEBC-47B1-A8D4-E37C84ABEA9B}">
      <dgm:prSet phldrT="[Texto]" custT="1"/>
      <dgm:spPr>
        <a:solidFill>
          <a:srgbClr val="9BA235"/>
        </a:solidFill>
      </dgm:spPr>
      <dgm:t>
        <a:bodyPr/>
        <a:lstStyle/>
        <a:p>
          <a:r>
            <a:rPr lang="es-MX" sz="1400" dirty="0">
              <a:latin typeface="Century Gothic" pitchFamily="34" charset="0"/>
              <a:cs typeface="Times New Roman" panose="02020603050405020304" pitchFamily="18" charset="0"/>
            </a:rPr>
            <a:t>Tramo 1: </a:t>
          </a:r>
        </a:p>
        <a:p>
          <a:r>
            <a:rPr lang="es-MX" sz="1400" dirty="0">
              <a:latin typeface="Century Gothic" pitchFamily="34" charset="0"/>
              <a:cs typeface="Times New Roman" panose="02020603050405020304" pitchFamily="18" charset="0"/>
            </a:rPr>
            <a:t>S/. 96.8 MM</a:t>
          </a:r>
          <a:endParaRPr lang="es-PE" sz="1400" dirty="0">
            <a:latin typeface="Century Gothic" pitchFamily="34" charset="0"/>
            <a:cs typeface="Times New Roman" panose="02020603050405020304" pitchFamily="18" charset="0"/>
          </a:endParaRPr>
        </a:p>
      </dgm:t>
    </dgm:pt>
    <dgm:pt modelId="{0BF722FE-34C5-4750-AAAB-388621CF1CD7}" type="parTrans" cxnId="{E5F4D668-C831-4442-BA6B-0D3B5AEA599C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9DF10-4023-44CA-957C-AB5628642BD5}" type="sibTrans" cxnId="{E5F4D668-C831-4442-BA6B-0D3B5AEA599C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846E0-094B-4944-9B8F-08AD835CAAA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600" dirty="0">
              <a:latin typeface="Century Gothic" pitchFamily="34" charset="0"/>
              <a:cs typeface="Times New Roman" panose="02020603050405020304" pitchFamily="18" charset="0"/>
            </a:rPr>
            <a:t>Tramo 3: S/. 69.8 MM</a:t>
          </a:r>
          <a:endParaRPr lang="es-PE" sz="1600" dirty="0">
            <a:latin typeface="Century Gothic" pitchFamily="34" charset="0"/>
            <a:cs typeface="Times New Roman" panose="02020603050405020304" pitchFamily="18" charset="0"/>
          </a:endParaRPr>
        </a:p>
      </dgm:t>
    </dgm:pt>
    <dgm:pt modelId="{C6AA393E-B85B-4750-B6E4-B39F3A3A1AE5}" type="parTrans" cxnId="{C29B3B9A-1AE9-4BDB-8C34-1EAE2C37F362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A160C-B586-49EE-A733-05AFD36966F1}" type="sibTrans" cxnId="{C29B3B9A-1AE9-4BDB-8C34-1EAE2C37F362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90A66-4C03-48D4-98F2-8D05A725E07D}">
      <dgm:prSet phldrT="[Texto]" custT="1"/>
      <dgm:spPr>
        <a:solidFill>
          <a:srgbClr val="89ABB5"/>
        </a:solidFill>
      </dgm:spPr>
      <dgm:t>
        <a:bodyPr/>
        <a:lstStyle/>
        <a:p>
          <a:r>
            <a:rPr lang="es-MX" sz="1400" dirty="0">
              <a:latin typeface="Century Gothic" pitchFamily="34" charset="0"/>
              <a:cs typeface="Times New Roman" panose="02020603050405020304" pitchFamily="18" charset="0"/>
            </a:rPr>
            <a:t>Tramo 2: </a:t>
          </a:r>
        </a:p>
        <a:p>
          <a:r>
            <a:rPr lang="es-MX" sz="1400" dirty="0">
              <a:latin typeface="Century Gothic" pitchFamily="34" charset="0"/>
              <a:cs typeface="Times New Roman" panose="02020603050405020304" pitchFamily="18" charset="0"/>
            </a:rPr>
            <a:t>S/. 63.1 MM</a:t>
          </a:r>
          <a:endParaRPr lang="es-PE" sz="1400" dirty="0">
            <a:latin typeface="Century Gothic" pitchFamily="34" charset="0"/>
            <a:cs typeface="Times New Roman" panose="02020603050405020304" pitchFamily="18" charset="0"/>
          </a:endParaRPr>
        </a:p>
      </dgm:t>
    </dgm:pt>
    <dgm:pt modelId="{9FA45E60-3C1A-4389-B2B9-311283A0E7B7}" type="parTrans" cxnId="{87A68851-0B4A-4E5A-8BB6-2BE95D0A3EE0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76D34-46BB-49F3-ABA3-C84B941945E6}" type="sibTrans" cxnId="{87A68851-0B4A-4E5A-8BB6-2BE95D0A3EE0}">
      <dgm:prSet/>
      <dgm:spPr/>
      <dgm:t>
        <a:bodyPr/>
        <a:lstStyle/>
        <a:p>
          <a:endParaRPr lang="es-P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CDA43-5699-48F6-A12F-484FAA5B0839}" type="pres">
      <dgm:prSet presAssocID="{BFA828D6-D2A4-4EB3-8866-40AAD64AB8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4CD9565-0439-4026-888F-1B8E73B8A0B7}" type="pres">
      <dgm:prSet presAssocID="{B0FF468B-1015-45FC-8A61-25F6347F11B5}" presName="singleCycle" presStyleCnt="0"/>
      <dgm:spPr/>
    </dgm:pt>
    <dgm:pt modelId="{B467D0A9-EBEE-4C58-B48C-D69B9EB792B1}" type="pres">
      <dgm:prSet presAssocID="{B0FF468B-1015-45FC-8A61-25F6347F11B5}" presName="singleCenter" presStyleLbl="node1" presStyleIdx="0" presStyleCnt="4" custScaleX="112177">
        <dgm:presLayoutVars>
          <dgm:chMax val="7"/>
          <dgm:chPref val="7"/>
        </dgm:presLayoutVars>
      </dgm:prSet>
      <dgm:spPr/>
    </dgm:pt>
    <dgm:pt modelId="{6EB32C04-0EA7-4A9E-8004-14465C38D708}" type="pres">
      <dgm:prSet presAssocID="{0BF722FE-34C5-4750-AAAB-388621CF1CD7}" presName="Name56" presStyleLbl="parChTrans1D2" presStyleIdx="0" presStyleCnt="3"/>
      <dgm:spPr/>
    </dgm:pt>
    <dgm:pt modelId="{B0E508D1-DFA3-4511-85DF-28284C6CC4F0}" type="pres">
      <dgm:prSet presAssocID="{92A61164-BEBC-47B1-A8D4-E37C84ABEA9B}" presName="text0" presStyleLbl="node1" presStyleIdx="1" presStyleCnt="4" custScaleX="134736">
        <dgm:presLayoutVars>
          <dgm:bulletEnabled val="1"/>
        </dgm:presLayoutVars>
      </dgm:prSet>
      <dgm:spPr/>
    </dgm:pt>
    <dgm:pt modelId="{7A41A48B-77F8-47CB-9E21-16F87648B91F}" type="pres">
      <dgm:prSet presAssocID="{C6AA393E-B85B-4750-B6E4-B39F3A3A1AE5}" presName="Name56" presStyleLbl="parChTrans1D2" presStyleIdx="1" presStyleCnt="3"/>
      <dgm:spPr/>
    </dgm:pt>
    <dgm:pt modelId="{9E9126FD-2948-4483-B25C-6490461A9D4F}" type="pres">
      <dgm:prSet presAssocID="{A79846E0-094B-4944-9B8F-08AD835CAAA9}" presName="text0" presStyleLbl="node1" presStyleIdx="2" presStyleCnt="4" custScaleX="148081">
        <dgm:presLayoutVars>
          <dgm:bulletEnabled val="1"/>
        </dgm:presLayoutVars>
      </dgm:prSet>
      <dgm:spPr/>
    </dgm:pt>
    <dgm:pt modelId="{9192AB76-1367-4E85-8ECA-96162DD2DE88}" type="pres">
      <dgm:prSet presAssocID="{9FA45E60-3C1A-4389-B2B9-311283A0E7B7}" presName="Name56" presStyleLbl="parChTrans1D2" presStyleIdx="2" presStyleCnt="3"/>
      <dgm:spPr/>
    </dgm:pt>
    <dgm:pt modelId="{207A8C39-8321-4865-88FE-C1D063033AA3}" type="pres">
      <dgm:prSet presAssocID="{7C190A66-4C03-48D4-98F2-8D05A725E07D}" presName="text0" presStyleLbl="node1" presStyleIdx="3" presStyleCnt="4" custScaleX="130176">
        <dgm:presLayoutVars>
          <dgm:bulletEnabled val="1"/>
        </dgm:presLayoutVars>
      </dgm:prSet>
      <dgm:spPr/>
    </dgm:pt>
  </dgm:ptLst>
  <dgm:cxnLst>
    <dgm:cxn modelId="{644608C3-D5AF-42DA-94F9-846A071A007C}" type="presOf" srcId="{92A61164-BEBC-47B1-A8D4-E37C84ABEA9B}" destId="{B0E508D1-DFA3-4511-85DF-28284C6CC4F0}" srcOrd="0" destOrd="0" presId="urn:microsoft.com/office/officeart/2008/layout/RadialCluster"/>
    <dgm:cxn modelId="{C941AE41-5D5E-42D4-BEAC-4038352DBEBD}" type="presOf" srcId="{A79846E0-094B-4944-9B8F-08AD835CAAA9}" destId="{9E9126FD-2948-4483-B25C-6490461A9D4F}" srcOrd="0" destOrd="0" presId="urn:microsoft.com/office/officeart/2008/layout/RadialCluster"/>
    <dgm:cxn modelId="{854C3489-A8A1-46CB-8968-82C9F24BFF84}" type="presOf" srcId="{C6AA393E-B85B-4750-B6E4-B39F3A3A1AE5}" destId="{7A41A48B-77F8-47CB-9E21-16F87648B91F}" srcOrd="0" destOrd="0" presId="urn:microsoft.com/office/officeart/2008/layout/RadialCluster"/>
    <dgm:cxn modelId="{C29B3B9A-1AE9-4BDB-8C34-1EAE2C37F362}" srcId="{B0FF468B-1015-45FC-8A61-25F6347F11B5}" destId="{A79846E0-094B-4944-9B8F-08AD835CAAA9}" srcOrd="1" destOrd="0" parTransId="{C6AA393E-B85B-4750-B6E4-B39F3A3A1AE5}" sibTransId="{DA9A160C-B586-49EE-A733-05AFD36966F1}"/>
    <dgm:cxn modelId="{355107AB-080D-4983-85C0-98F85AE201F7}" srcId="{BFA828D6-D2A4-4EB3-8866-40AAD64AB8AA}" destId="{B0FF468B-1015-45FC-8A61-25F6347F11B5}" srcOrd="0" destOrd="0" parTransId="{3F860477-61E0-4C18-BAC4-45A741F6EFAF}" sibTransId="{4D1EAE3D-A5DC-4BA4-A2EF-8C47894B2BDF}"/>
    <dgm:cxn modelId="{CE78BA32-45DC-407D-BE9D-5BA27CB2BAE2}" type="presOf" srcId="{0BF722FE-34C5-4750-AAAB-388621CF1CD7}" destId="{6EB32C04-0EA7-4A9E-8004-14465C38D708}" srcOrd="0" destOrd="0" presId="urn:microsoft.com/office/officeart/2008/layout/RadialCluster"/>
    <dgm:cxn modelId="{E5F4D668-C831-4442-BA6B-0D3B5AEA599C}" srcId="{B0FF468B-1015-45FC-8A61-25F6347F11B5}" destId="{92A61164-BEBC-47B1-A8D4-E37C84ABEA9B}" srcOrd="0" destOrd="0" parTransId="{0BF722FE-34C5-4750-AAAB-388621CF1CD7}" sibTransId="{EED9DF10-4023-44CA-957C-AB5628642BD5}"/>
    <dgm:cxn modelId="{B791AADD-D3E3-4596-A22E-92706B3E191F}" type="presOf" srcId="{9FA45E60-3C1A-4389-B2B9-311283A0E7B7}" destId="{9192AB76-1367-4E85-8ECA-96162DD2DE88}" srcOrd="0" destOrd="0" presId="urn:microsoft.com/office/officeart/2008/layout/RadialCluster"/>
    <dgm:cxn modelId="{7F059B03-C163-4805-9980-8B460B58F555}" type="presOf" srcId="{7C190A66-4C03-48D4-98F2-8D05A725E07D}" destId="{207A8C39-8321-4865-88FE-C1D063033AA3}" srcOrd="0" destOrd="0" presId="urn:microsoft.com/office/officeart/2008/layout/RadialCluster"/>
    <dgm:cxn modelId="{D1B6E86A-E95A-4047-87A9-766CC57CDF61}" type="presOf" srcId="{BFA828D6-D2A4-4EB3-8866-40AAD64AB8AA}" destId="{8A3CDA43-5699-48F6-A12F-484FAA5B0839}" srcOrd="0" destOrd="0" presId="urn:microsoft.com/office/officeart/2008/layout/RadialCluster"/>
    <dgm:cxn modelId="{7F1FDA47-6E25-41B6-A359-A405C6EB1BF2}" type="presOf" srcId="{B0FF468B-1015-45FC-8A61-25F6347F11B5}" destId="{B467D0A9-EBEE-4C58-B48C-D69B9EB792B1}" srcOrd="0" destOrd="0" presId="urn:microsoft.com/office/officeart/2008/layout/RadialCluster"/>
    <dgm:cxn modelId="{87A68851-0B4A-4E5A-8BB6-2BE95D0A3EE0}" srcId="{B0FF468B-1015-45FC-8A61-25F6347F11B5}" destId="{7C190A66-4C03-48D4-98F2-8D05A725E07D}" srcOrd="2" destOrd="0" parTransId="{9FA45E60-3C1A-4389-B2B9-311283A0E7B7}" sibTransId="{EB776D34-46BB-49F3-ABA3-C84B941945E6}"/>
    <dgm:cxn modelId="{CD43B608-0950-4B96-B7F4-F936F0EA4BF9}" type="presParOf" srcId="{8A3CDA43-5699-48F6-A12F-484FAA5B0839}" destId="{24CD9565-0439-4026-888F-1B8E73B8A0B7}" srcOrd="0" destOrd="0" presId="urn:microsoft.com/office/officeart/2008/layout/RadialCluster"/>
    <dgm:cxn modelId="{A61B9120-0147-44D6-9B18-DB4401AC2B71}" type="presParOf" srcId="{24CD9565-0439-4026-888F-1B8E73B8A0B7}" destId="{B467D0A9-EBEE-4C58-B48C-D69B9EB792B1}" srcOrd="0" destOrd="0" presId="urn:microsoft.com/office/officeart/2008/layout/RadialCluster"/>
    <dgm:cxn modelId="{50CA87DD-044A-494D-86DD-C07EC09F4BAD}" type="presParOf" srcId="{24CD9565-0439-4026-888F-1B8E73B8A0B7}" destId="{6EB32C04-0EA7-4A9E-8004-14465C38D708}" srcOrd="1" destOrd="0" presId="urn:microsoft.com/office/officeart/2008/layout/RadialCluster"/>
    <dgm:cxn modelId="{DCA58F8D-0807-4EC6-BA84-A4B36AF6908C}" type="presParOf" srcId="{24CD9565-0439-4026-888F-1B8E73B8A0B7}" destId="{B0E508D1-DFA3-4511-85DF-28284C6CC4F0}" srcOrd="2" destOrd="0" presId="urn:microsoft.com/office/officeart/2008/layout/RadialCluster"/>
    <dgm:cxn modelId="{79BC6AA2-B1B9-4E18-A3B0-87CF7E6D6467}" type="presParOf" srcId="{24CD9565-0439-4026-888F-1B8E73B8A0B7}" destId="{7A41A48B-77F8-47CB-9E21-16F87648B91F}" srcOrd="3" destOrd="0" presId="urn:microsoft.com/office/officeart/2008/layout/RadialCluster"/>
    <dgm:cxn modelId="{B8AC656F-8A11-491C-AA64-A0F3BA545706}" type="presParOf" srcId="{24CD9565-0439-4026-888F-1B8E73B8A0B7}" destId="{9E9126FD-2948-4483-B25C-6490461A9D4F}" srcOrd="4" destOrd="0" presId="urn:microsoft.com/office/officeart/2008/layout/RadialCluster"/>
    <dgm:cxn modelId="{EA2CD30A-27E4-4363-A049-CED8E94F9A1A}" type="presParOf" srcId="{24CD9565-0439-4026-888F-1B8E73B8A0B7}" destId="{9192AB76-1367-4E85-8ECA-96162DD2DE88}" srcOrd="5" destOrd="0" presId="urn:microsoft.com/office/officeart/2008/layout/RadialCluster"/>
    <dgm:cxn modelId="{243C05A6-D304-4380-B4A5-48D2F1E168A4}" type="presParOf" srcId="{24CD9565-0439-4026-888F-1B8E73B8A0B7}" destId="{207A8C39-8321-4865-88FE-C1D063033AA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749C9-8BA0-49C8-8868-A1D662E84E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52FED-0687-464A-9D1C-C46C815FAD6F}">
      <dgm:prSet phldrT="[Texto]"/>
      <dgm:spPr/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Acelerar logro de resultados educativos en los estudiantes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950FA-2CFE-490B-A678-3BFBB4969F76}" type="parTrans" cxnId="{DC8FF8A5-84A4-40C5-A3CC-9B424F4D6B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99947-0540-479B-A1AE-C66D64FF4191}" type="sibTrans" cxnId="{DC8FF8A5-84A4-40C5-A3CC-9B424F4D6B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CB0B8-E462-4BAA-AFCC-638B8EC2798C}">
      <dgm:prSet phldrT="[Texto]"/>
      <dgm:spPr>
        <a:solidFill>
          <a:srgbClr val="FFC000"/>
        </a:solidFill>
      </dgm:spPr>
      <dgm:t>
        <a:bodyPr/>
        <a:lstStyle/>
        <a:p>
          <a:r>
            <a:rPr lang="es-PE" dirty="0">
              <a:latin typeface="Arial" panose="020B0604020202020204" pitchFamily="34" charset="0"/>
              <a:cs typeface="Arial" panose="020B0604020202020204" pitchFamily="34" charset="0"/>
            </a:rPr>
            <a:t>Motivar a docentes para mejorar su desempeño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2ABCF-F706-4A91-852B-42C1B1061707}" type="parTrans" cxnId="{86A8101B-380A-4619-9245-CBEADA9483F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D9555-540B-49BC-B98E-430AE7CDAAA6}" type="sibTrans" cxnId="{86A8101B-380A-4619-9245-CBEADA9483F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3F533-C312-41A5-A33E-4FF53604B060}" type="pres">
      <dgm:prSet presAssocID="{0D7749C9-8BA0-49C8-8868-A1D662E84ED3}" presName="Name0" presStyleCnt="0">
        <dgm:presLayoutVars>
          <dgm:chMax val="7"/>
          <dgm:chPref val="7"/>
          <dgm:dir/>
        </dgm:presLayoutVars>
      </dgm:prSet>
      <dgm:spPr/>
    </dgm:pt>
    <dgm:pt modelId="{4B5C0DD0-5980-40D6-A266-4EADBA5B6A84}" type="pres">
      <dgm:prSet presAssocID="{0D7749C9-8BA0-49C8-8868-A1D662E84ED3}" presName="Name1" presStyleCnt="0"/>
      <dgm:spPr/>
    </dgm:pt>
    <dgm:pt modelId="{171E404E-7C9E-47FE-A5E6-9E4821E81D3E}" type="pres">
      <dgm:prSet presAssocID="{0D7749C9-8BA0-49C8-8868-A1D662E84ED3}" presName="cycle" presStyleCnt="0"/>
      <dgm:spPr/>
    </dgm:pt>
    <dgm:pt modelId="{37E4D383-E31C-4397-987D-85B7B5E166D6}" type="pres">
      <dgm:prSet presAssocID="{0D7749C9-8BA0-49C8-8868-A1D662E84ED3}" presName="srcNode" presStyleLbl="node1" presStyleIdx="0" presStyleCnt="2"/>
      <dgm:spPr/>
    </dgm:pt>
    <dgm:pt modelId="{4F35E5D3-E74B-41C6-B9B5-1CDD23E92F1B}" type="pres">
      <dgm:prSet presAssocID="{0D7749C9-8BA0-49C8-8868-A1D662E84ED3}" presName="conn" presStyleLbl="parChTrans1D2" presStyleIdx="0" presStyleCnt="1"/>
      <dgm:spPr/>
    </dgm:pt>
    <dgm:pt modelId="{1CD78B7B-EBD3-4911-96C3-1E808EA5E0AD}" type="pres">
      <dgm:prSet presAssocID="{0D7749C9-8BA0-49C8-8868-A1D662E84ED3}" presName="extraNode" presStyleLbl="node1" presStyleIdx="0" presStyleCnt="2"/>
      <dgm:spPr/>
    </dgm:pt>
    <dgm:pt modelId="{62120EEF-D12E-4465-BB51-A170A750075F}" type="pres">
      <dgm:prSet presAssocID="{0D7749C9-8BA0-49C8-8868-A1D662E84ED3}" presName="dstNode" presStyleLbl="node1" presStyleIdx="0" presStyleCnt="2"/>
      <dgm:spPr/>
    </dgm:pt>
    <dgm:pt modelId="{927B27AD-5C0A-4107-AAB3-9273C8391502}" type="pres">
      <dgm:prSet presAssocID="{82452FED-0687-464A-9D1C-C46C815FAD6F}" presName="text_1" presStyleLbl="node1" presStyleIdx="0" presStyleCnt="2">
        <dgm:presLayoutVars>
          <dgm:bulletEnabled val="1"/>
        </dgm:presLayoutVars>
      </dgm:prSet>
      <dgm:spPr/>
    </dgm:pt>
    <dgm:pt modelId="{6D1E8E25-60B9-41C5-AA24-755E961BB2C5}" type="pres">
      <dgm:prSet presAssocID="{82452FED-0687-464A-9D1C-C46C815FAD6F}" presName="accent_1" presStyleCnt="0"/>
      <dgm:spPr/>
    </dgm:pt>
    <dgm:pt modelId="{6209EA4D-074F-46D4-A213-D306E6F20B98}" type="pres">
      <dgm:prSet presAssocID="{82452FED-0687-464A-9D1C-C46C815FAD6F}" presName="accentRepeatNode" presStyleLbl="solidFgAcc1" presStyleIdx="0" presStyleCnt="2"/>
      <dgm:spPr/>
    </dgm:pt>
    <dgm:pt modelId="{6C63A83A-D30D-4452-A4E9-3FD4448D04CB}" type="pres">
      <dgm:prSet presAssocID="{2F6CB0B8-E462-4BAA-AFCC-638B8EC2798C}" presName="text_2" presStyleLbl="node1" presStyleIdx="1" presStyleCnt="2">
        <dgm:presLayoutVars>
          <dgm:bulletEnabled val="1"/>
        </dgm:presLayoutVars>
      </dgm:prSet>
      <dgm:spPr/>
    </dgm:pt>
    <dgm:pt modelId="{EB569602-1FBE-46BB-809C-8B5CB13C87D8}" type="pres">
      <dgm:prSet presAssocID="{2F6CB0B8-E462-4BAA-AFCC-638B8EC2798C}" presName="accent_2" presStyleCnt="0"/>
      <dgm:spPr/>
    </dgm:pt>
    <dgm:pt modelId="{207E1308-40A5-4D8B-9BAA-AA2B51842863}" type="pres">
      <dgm:prSet presAssocID="{2F6CB0B8-E462-4BAA-AFCC-638B8EC2798C}" presName="accentRepeatNode" presStyleLbl="solidFgAcc1" presStyleIdx="1" presStyleCnt="2"/>
      <dgm:spPr/>
    </dgm:pt>
  </dgm:ptLst>
  <dgm:cxnLst>
    <dgm:cxn modelId="{6963F68A-6563-44D1-956C-DD8C019DAE94}" type="presOf" srcId="{40E99947-0540-479B-A1AE-C66D64FF4191}" destId="{4F35E5D3-E74B-41C6-B9B5-1CDD23E92F1B}" srcOrd="0" destOrd="0" presId="urn:microsoft.com/office/officeart/2008/layout/VerticalCurvedList"/>
    <dgm:cxn modelId="{FB5C1582-59FE-4023-8DBB-7555C3D5BBC9}" type="presOf" srcId="{2F6CB0B8-E462-4BAA-AFCC-638B8EC2798C}" destId="{6C63A83A-D30D-4452-A4E9-3FD4448D04CB}" srcOrd="0" destOrd="0" presId="urn:microsoft.com/office/officeart/2008/layout/VerticalCurvedList"/>
    <dgm:cxn modelId="{489618DA-B228-4A36-9E52-298B40E405E7}" type="presOf" srcId="{0D7749C9-8BA0-49C8-8868-A1D662E84ED3}" destId="{A4D3F533-C312-41A5-A33E-4FF53604B060}" srcOrd="0" destOrd="0" presId="urn:microsoft.com/office/officeart/2008/layout/VerticalCurvedList"/>
    <dgm:cxn modelId="{86A8101B-380A-4619-9245-CBEADA9483F0}" srcId="{0D7749C9-8BA0-49C8-8868-A1D662E84ED3}" destId="{2F6CB0B8-E462-4BAA-AFCC-638B8EC2798C}" srcOrd="1" destOrd="0" parTransId="{9002ABCF-F706-4A91-852B-42C1B1061707}" sibTransId="{8A7D9555-540B-49BC-B98E-430AE7CDAAA6}"/>
    <dgm:cxn modelId="{229B1B3A-FC5E-4B40-A4CE-7D178B024181}" type="presOf" srcId="{82452FED-0687-464A-9D1C-C46C815FAD6F}" destId="{927B27AD-5C0A-4107-AAB3-9273C8391502}" srcOrd="0" destOrd="0" presId="urn:microsoft.com/office/officeart/2008/layout/VerticalCurvedList"/>
    <dgm:cxn modelId="{DC8FF8A5-84A4-40C5-A3CC-9B424F4D6B06}" srcId="{0D7749C9-8BA0-49C8-8868-A1D662E84ED3}" destId="{82452FED-0687-464A-9D1C-C46C815FAD6F}" srcOrd="0" destOrd="0" parTransId="{03D950FA-2CFE-490B-A678-3BFBB4969F76}" sibTransId="{40E99947-0540-479B-A1AE-C66D64FF4191}"/>
    <dgm:cxn modelId="{92691AEE-1002-4FD4-9D85-7C830A020698}" type="presParOf" srcId="{A4D3F533-C312-41A5-A33E-4FF53604B060}" destId="{4B5C0DD0-5980-40D6-A266-4EADBA5B6A84}" srcOrd="0" destOrd="0" presId="urn:microsoft.com/office/officeart/2008/layout/VerticalCurvedList"/>
    <dgm:cxn modelId="{7C4BC125-84FA-41E4-8622-6B6AEAEB9B75}" type="presParOf" srcId="{4B5C0DD0-5980-40D6-A266-4EADBA5B6A84}" destId="{171E404E-7C9E-47FE-A5E6-9E4821E81D3E}" srcOrd="0" destOrd="0" presId="urn:microsoft.com/office/officeart/2008/layout/VerticalCurvedList"/>
    <dgm:cxn modelId="{510ACF8E-94E0-4B87-9057-7E711F8AFC3C}" type="presParOf" srcId="{171E404E-7C9E-47FE-A5E6-9E4821E81D3E}" destId="{37E4D383-E31C-4397-987D-85B7B5E166D6}" srcOrd="0" destOrd="0" presId="urn:microsoft.com/office/officeart/2008/layout/VerticalCurvedList"/>
    <dgm:cxn modelId="{2471E76A-686F-4189-9A8B-25752552231E}" type="presParOf" srcId="{171E404E-7C9E-47FE-A5E6-9E4821E81D3E}" destId="{4F35E5D3-E74B-41C6-B9B5-1CDD23E92F1B}" srcOrd="1" destOrd="0" presId="urn:microsoft.com/office/officeart/2008/layout/VerticalCurvedList"/>
    <dgm:cxn modelId="{1BA428B5-E2D5-4294-982A-6E1A4D9F3E24}" type="presParOf" srcId="{171E404E-7C9E-47FE-A5E6-9E4821E81D3E}" destId="{1CD78B7B-EBD3-4911-96C3-1E808EA5E0AD}" srcOrd="2" destOrd="0" presId="urn:microsoft.com/office/officeart/2008/layout/VerticalCurvedList"/>
    <dgm:cxn modelId="{C7ECF9A4-DF9E-4292-A6E2-FB1647CDDC69}" type="presParOf" srcId="{171E404E-7C9E-47FE-A5E6-9E4821E81D3E}" destId="{62120EEF-D12E-4465-BB51-A170A750075F}" srcOrd="3" destOrd="0" presId="urn:microsoft.com/office/officeart/2008/layout/VerticalCurvedList"/>
    <dgm:cxn modelId="{BF94DD18-8426-4E46-B16D-C57EE2F6E740}" type="presParOf" srcId="{4B5C0DD0-5980-40D6-A266-4EADBA5B6A84}" destId="{927B27AD-5C0A-4107-AAB3-9273C8391502}" srcOrd="1" destOrd="0" presId="urn:microsoft.com/office/officeart/2008/layout/VerticalCurvedList"/>
    <dgm:cxn modelId="{CFF43105-1125-4F4E-BA63-4ED07E76D61D}" type="presParOf" srcId="{4B5C0DD0-5980-40D6-A266-4EADBA5B6A84}" destId="{6D1E8E25-60B9-41C5-AA24-755E961BB2C5}" srcOrd="2" destOrd="0" presId="urn:microsoft.com/office/officeart/2008/layout/VerticalCurvedList"/>
    <dgm:cxn modelId="{487B4969-798A-4A27-9261-5F2FDCCAE7BB}" type="presParOf" srcId="{6D1E8E25-60B9-41C5-AA24-755E961BB2C5}" destId="{6209EA4D-074F-46D4-A213-D306E6F20B98}" srcOrd="0" destOrd="0" presId="urn:microsoft.com/office/officeart/2008/layout/VerticalCurvedList"/>
    <dgm:cxn modelId="{5E10A26D-C6A4-4462-AB2E-320F629F362A}" type="presParOf" srcId="{4B5C0DD0-5980-40D6-A266-4EADBA5B6A84}" destId="{6C63A83A-D30D-4452-A4E9-3FD4448D04CB}" srcOrd="3" destOrd="0" presId="urn:microsoft.com/office/officeart/2008/layout/VerticalCurvedList"/>
    <dgm:cxn modelId="{FC4FFB58-A871-4229-8B1C-B938913752EE}" type="presParOf" srcId="{4B5C0DD0-5980-40D6-A266-4EADBA5B6A84}" destId="{EB569602-1FBE-46BB-809C-8B5CB13C87D8}" srcOrd="4" destOrd="0" presId="urn:microsoft.com/office/officeart/2008/layout/VerticalCurvedList"/>
    <dgm:cxn modelId="{F8F58F7D-A209-4B16-822A-1345D2FF6C03}" type="presParOf" srcId="{EB569602-1FBE-46BB-809C-8B5CB13C87D8}" destId="{207E1308-40A5-4D8B-9BAA-AA2B51842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84010-46AE-4EC4-8A22-A5D5B4AD7664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</dgm:pt>
    <dgm:pt modelId="{89379753-0077-45D2-8759-576505FECECC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a) Criterios de Elegibilidad de IIEE</a:t>
          </a:r>
        </a:p>
      </dgm:t>
    </dgm:pt>
    <dgm:pt modelId="{57CDF6A4-BE40-4A12-A38C-7635D6A1540A}" type="parTrans" cxnId="{081C694A-448E-42C1-BED6-C37DC7B4B559}">
      <dgm:prSet/>
      <dgm:spPr/>
      <dgm:t>
        <a:bodyPr/>
        <a:lstStyle/>
        <a:p>
          <a:endParaRPr lang="es-MX" sz="1600"/>
        </a:p>
      </dgm:t>
    </dgm:pt>
    <dgm:pt modelId="{5E05FC26-47A2-4386-8B95-F36ED2CA60A5}" type="sibTrans" cxnId="{081C694A-448E-42C1-BED6-C37DC7B4B559}">
      <dgm:prSet/>
      <dgm:spPr/>
      <dgm:t>
        <a:bodyPr/>
        <a:lstStyle/>
        <a:p>
          <a:endParaRPr lang="es-MX" sz="1600"/>
        </a:p>
      </dgm:t>
    </dgm:pt>
    <dgm:pt modelId="{1D211457-8BB0-4FD4-AC7E-3EC140F5A731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b) Agrupación de IIEE similares</a:t>
          </a:r>
        </a:p>
      </dgm:t>
    </dgm:pt>
    <dgm:pt modelId="{D901AB83-E715-4595-A429-CC32620FDD43}" type="parTrans" cxnId="{48B05CC1-9B28-4FA1-B17C-1FCEE0CB307B}">
      <dgm:prSet/>
      <dgm:spPr/>
      <dgm:t>
        <a:bodyPr/>
        <a:lstStyle/>
        <a:p>
          <a:endParaRPr lang="es-MX" sz="1600"/>
        </a:p>
      </dgm:t>
    </dgm:pt>
    <dgm:pt modelId="{E376C87D-F502-4F2A-A178-DE7759A64DE2}" type="sibTrans" cxnId="{48B05CC1-9B28-4FA1-B17C-1FCEE0CB307B}">
      <dgm:prSet/>
      <dgm:spPr/>
      <dgm:t>
        <a:bodyPr/>
        <a:lstStyle/>
        <a:p>
          <a:endParaRPr lang="es-MX" sz="1600"/>
        </a:p>
      </dgm:t>
    </dgm:pt>
    <dgm:pt modelId="{D455E257-B127-4DF2-BA55-969F532C3C1D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c) Selección de IIEE beneficiadas</a:t>
          </a:r>
        </a:p>
      </dgm:t>
    </dgm:pt>
    <dgm:pt modelId="{121BC371-A2D7-413C-9EA6-EE2257440884}" type="parTrans" cxnId="{BF34DB17-9A50-4C6C-B7CD-72EB47DAF7E1}">
      <dgm:prSet/>
      <dgm:spPr/>
      <dgm:t>
        <a:bodyPr/>
        <a:lstStyle/>
        <a:p>
          <a:endParaRPr lang="es-MX" sz="1600"/>
        </a:p>
      </dgm:t>
    </dgm:pt>
    <dgm:pt modelId="{576D6AEC-15BA-43FD-83AB-CA86908DCD76}" type="sibTrans" cxnId="{BF34DB17-9A50-4C6C-B7CD-72EB47DAF7E1}">
      <dgm:prSet/>
      <dgm:spPr/>
      <dgm:t>
        <a:bodyPr/>
        <a:lstStyle/>
        <a:p>
          <a:endParaRPr lang="es-MX" sz="1600"/>
        </a:p>
      </dgm:t>
    </dgm:pt>
    <dgm:pt modelId="{401DB0B9-FA80-47FB-A8ED-7837EF7A1145}">
      <dgm:prSet custT="1"/>
      <dgm:spPr/>
      <dgm:t>
        <a:bodyPr/>
        <a:lstStyle/>
        <a:p>
          <a:r>
            <a:rPr lang="es-PE" sz="1600" dirty="0">
              <a:latin typeface="Arial" panose="020B0604020202020204" pitchFamily="34" charset="0"/>
              <a:cs typeface="Arial" panose="020B0604020202020204" pitchFamily="34" charset="0"/>
            </a:rPr>
            <a:t>d) Selección de beneficiarios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B307-BA61-459B-B210-E852CA0CB53B}" type="parTrans" cxnId="{18C424DB-C1EC-4824-A778-6211F3F56CDF}">
      <dgm:prSet/>
      <dgm:spPr/>
      <dgm:t>
        <a:bodyPr/>
        <a:lstStyle/>
        <a:p>
          <a:endParaRPr lang="en-US" sz="1600"/>
        </a:p>
      </dgm:t>
    </dgm:pt>
    <dgm:pt modelId="{598DA97C-8F39-47D7-B093-4766E24A1391}" type="sibTrans" cxnId="{18C424DB-C1EC-4824-A778-6211F3F56CDF}">
      <dgm:prSet/>
      <dgm:spPr/>
      <dgm:t>
        <a:bodyPr/>
        <a:lstStyle/>
        <a:p>
          <a:endParaRPr lang="en-US" sz="1600"/>
        </a:p>
      </dgm:t>
    </dgm:pt>
    <dgm:pt modelId="{BEB0F815-1DCA-4614-BF74-51CE25EAF9E9}">
      <dgm:prSet custT="1"/>
      <dgm:spPr/>
      <dgm:t>
        <a:bodyPr/>
        <a:lstStyle/>
        <a:p>
          <a:r>
            <a:rPr lang="es-MX" sz="1600" dirty="0"/>
            <a:t>e) Asignación del monto del bono</a:t>
          </a:r>
          <a:endParaRPr lang="es-PE" sz="1600" dirty="0"/>
        </a:p>
      </dgm:t>
    </dgm:pt>
    <dgm:pt modelId="{344BE9C6-B0E1-44FE-93F8-C2D8FC2FC418}" type="parTrans" cxnId="{AE1EF686-434E-47AB-84CD-6D72327221FF}">
      <dgm:prSet/>
      <dgm:spPr/>
      <dgm:t>
        <a:bodyPr/>
        <a:lstStyle/>
        <a:p>
          <a:endParaRPr lang="es-PE" sz="1600"/>
        </a:p>
      </dgm:t>
    </dgm:pt>
    <dgm:pt modelId="{56A6D768-832F-4A42-92D1-47FDBB51E3C4}" type="sibTrans" cxnId="{AE1EF686-434E-47AB-84CD-6D72327221FF}">
      <dgm:prSet/>
      <dgm:spPr/>
      <dgm:t>
        <a:bodyPr/>
        <a:lstStyle/>
        <a:p>
          <a:endParaRPr lang="es-PE" sz="1600"/>
        </a:p>
      </dgm:t>
    </dgm:pt>
    <dgm:pt modelId="{92CDCC18-5FA4-4872-AA2A-5C584AC4A942}" type="pres">
      <dgm:prSet presAssocID="{70384010-46AE-4EC4-8A22-A5D5B4AD7664}" presName="Name0" presStyleCnt="0">
        <dgm:presLayoutVars>
          <dgm:dir/>
          <dgm:resizeHandles val="exact"/>
        </dgm:presLayoutVars>
      </dgm:prSet>
      <dgm:spPr/>
    </dgm:pt>
    <dgm:pt modelId="{7FFB174B-0D63-426F-AE97-865C8ECD539A}" type="pres">
      <dgm:prSet presAssocID="{89379753-0077-45D2-8759-576505FECECC}" presName="composite" presStyleCnt="0"/>
      <dgm:spPr/>
    </dgm:pt>
    <dgm:pt modelId="{BD82C4DE-6AA3-492C-87C5-1F3CFBF630E8}" type="pres">
      <dgm:prSet presAssocID="{89379753-0077-45D2-8759-576505FECECC}" presName="bgChev" presStyleLbl="node1" presStyleIdx="0" presStyleCnt="5" custScaleY="189102"/>
      <dgm:spPr/>
    </dgm:pt>
    <dgm:pt modelId="{143B4B96-C11F-479F-BE3F-B124D13C001D}" type="pres">
      <dgm:prSet presAssocID="{89379753-0077-45D2-8759-576505FECECC}" presName="txNode" presStyleLbl="fgAcc1" presStyleIdx="0" presStyleCnt="5" custScaleX="120706" custScaleY="189102">
        <dgm:presLayoutVars>
          <dgm:bulletEnabled val="1"/>
        </dgm:presLayoutVars>
      </dgm:prSet>
      <dgm:spPr/>
    </dgm:pt>
    <dgm:pt modelId="{1D9201A2-0E54-4DE5-B453-4E1EB3FAE9BC}" type="pres">
      <dgm:prSet presAssocID="{5E05FC26-47A2-4386-8B95-F36ED2CA60A5}" presName="compositeSpace" presStyleCnt="0"/>
      <dgm:spPr/>
    </dgm:pt>
    <dgm:pt modelId="{E449B3A7-4861-4FFD-8433-669E80925CD9}" type="pres">
      <dgm:prSet presAssocID="{1D211457-8BB0-4FD4-AC7E-3EC140F5A731}" presName="composite" presStyleCnt="0"/>
      <dgm:spPr/>
    </dgm:pt>
    <dgm:pt modelId="{E7307165-C4F3-4173-97ED-C909EC78CCD9}" type="pres">
      <dgm:prSet presAssocID="{1D211457-8BB0-4FD4-AC7E-3EC140F5A731}" presName="bgChev" presStyleLbl="node1" presStyleIdx="1" presStyleCnt="5" custScaleY="189102"/>
      <dgm:spPr/>
    </dgm:pt>
    <dgm:pt modelId="{A264E4EA-EC14-4A13-B333-7311B0CB74FA}" type="pres">
      <dgm:prSet presAssocID="{1D211457-8BB0-4FD4-AC7E-3EC140F5A731}" presName="txNode" presStyleLbl="fgAcc1" presStyleIdx="1" presStyleCnt="5" custScaleX="122417" custScaleY="189102">
        <dgm:presLayoutVars>
          <dgm:bulletEnabled val="1"/>
        </dgm:presLayoutVars>
      </dgm:prSet>
      <dgm:spPr/>
    </dgm:pt>
    <dgm:pt modelId="{DEF7B83A-2F6F-4EF8-89AD-9AE5B60B77F4}" type="pres">
      <dgm:prSet presAssocID="{E376C87D-F502-4F2A-A178-DE7759A64DE2}" presName="compositeSpace" presStyleCnt="0"/>
      <dgm:spPr/>
    </dgm:pt>
    <dgm:pt modelId="{0BF18E95-2AA9-45FF-A6D6-CAEE3708FD9B}" type="pres">
      <dgm:prSet presAssocID="{D455E257-B127-4DF2-BA55-969F532C3C1D}" presName="composite" presStyleCnt="0"/>
      <dgm:spPr/>
    </dgm:pt>
    <dgm:pt modelId="{F6BBC421-E069-4BEC-B933-17D2C8B7EB67}" type="pres">
      <dgm:prSet presAssocID="{D455E257-B127-4DF2-BA55-969F532C3C1D}" presName="bgChev" presStyleLbl="node1" presStyleIdx="2" presStyleCnt="5" custScaleY="189102"/>
      <dgm:spPr/>
    </dgm:pt>
    <dgm:pt modelId="{17FBD689-6604-4D5D-B64D-9B6ADC88365F}" type="pres">
      <dgm:prSet presAssocID="{D455E257-B127-4DF2-BA55-969F532C3C1D}" presName="txNode" presStyleLbl="fgAcc1" presStyleIdx="2" presStyleCnt="5" custScaleX="117143" custScaleY="189102">
        <dgm:presLayoutVars>
          <dgm:bulletEnabled val="1"/>
        </dgm:presLayoutVars>
      </dgm:prSet>
      <dgm:spPr/>
    </dgm:pt>
    <dgm:pt modelId="{092F6905-4FD0-4625-A3CE-4B5D0DDE7219}" type="pres">
      <dgm:prSet presAssocID="{576D6AEC-15BA-43FD-83AB-CA86908DCD76}" presName="compositeSpace" presStyleCnt="0"/>
      <dgm:spPr/>
    </dgm:pt>
    <dgm:pt modelId="{BC574EA9-4F59-46D0-B0DC-4822DCD76798}" type="pres">
      <dgm:prSet presAssocID="{401DB0B9-FA80-47FB-A8ED-7837EF7A1145}" presName="composite" presStyleCnt="0"/>
      <dgm:spPr/>
    </dgm:pt>
    <dgm:pt modelId="{B8E5FEBC-FB38-4D5A-9B1B-D80B3B338C3D}" type="pres">
      <dgm:prSet presAssocID="{401DB0B9-FA80-47FB-A8ED-7837EF7A1145}" presName="bgChev" presStyleLbl="node1" presStyleIdx="3" presStyleCnt="5" custScaleY="189102"/>
      <dgm:spPr/>
    </dgm:pt>
    <dgm:pt modelId="{D4AE456C-4527-458D-AB50-37412F0766DA}" type="pres">
      <dgm:prSet presAssocID="{401DB0B9-FA80-47FB-A8ED-7837EF7A1145}" presName="txNode" presStyleLbl="fgAcc1" presStyleIdx="3" presStyleCnt="5" custScaleX="105826" custScaleY="189102">
        <dgm:presLayoutVars>
          <dgm:bulletEnabled val="1"/>
        </dgm:presLayoutVars>
      </dgm:prSet>
      <dgm:spPr/>
    </dgm:pt>
    <dgm:pt modelId="{6F6AAB27-4985-4A7D-A658-0102C9B1B70E}" type="pres">
      <dgm:prSet presAssocID="{598DA97C-8F39-47D7-B093-4766E24A1391}" presName="compositeSpace" presStyleCnt="0"/>
      <dgm:spPr/>
    </dgm:pt>
    <dgm:pt modelId="{F2130A50-E63F-484B-A849-53E098773E14}" type="pres">
      <dgm:prSet presAssocID="{BEB0F815-1DCA-4614-BF74-51CE25EAF9E9}" presName="composite" presStyleCnt="0"/>
      <dgm:spPr/>
    </dgm:pt>
    <dgm:pt modelId="{DE52E6AB-65C5-463B-8BF6-A29639102420}" type="pres">
      <dgm:prSet presAssocID="{BEB0F815-1DCA-4614-BF74-51CE25EAF9E9}" presName="bgChev" presStyleLbl="node1" presStyleIdx="4" presStyleCnt="5" custScaleY="189102"/>
      <dgm:spPr/>
    </dgm:pt>
    <dgm:pt modelId="{09E098F5-D20F-4C01-A5C4-F19B92B6FAD5}" type="pres">
      <dgm:prSet presAssocID="{BEB0F815-1DCA-4614-BF74-51CE25EAF9E9}" presName="txNode" presStyleLbl="fgAcc1" presStyleIdx="4" presStyleCnt="5" custScaleY="189102">
        <dgm:presLayoutVars>
          <dgm:bulletEnabled val="1"/>
        </dgm:presLayoutVars>
      </dgm:prSet>
      <dgm:spPr/>
    </dgm:pt>
  </dgm:ptLst>
  <dgm:cxnLst>
    <dgm:cxn modelId="{34930B6C-FC2D-43D1-BA8C-7525AB280BF2}" type="presOf" srcId="{89379753-0077-45D2-8759-576505FECECC}" destId="{143B4B96-C11F-479F-BE3F-B124D13C001D}" srcOrd="0" destOrd="0" presId="urn:microsoft.com/office/officeart/2005/8/layout/chevronAccent+Icon"/>
    <dgm:cxn modelId="{AE1EF686-434E-47AB-84CD-6D72327221FF}" srcId="{70384010-46AE-4EC4-8A22-A5D5B4AD7664}" destId="{BEB0F815-1DCA-4614-BF74-51CE25EAF9E9}" srcOrd="4" destOrd="0" parTransId="{344BE9C6-B0E1-44FE-93F8-C2D8FC2FC418}" sibTransId="{56A6D768-832F-4A42-92D1-47FDBB51E3C4}"/>
    <dgm:cxn modelId="{48B05CC1-9B28-4FA1-B17C-1FCEE0CB307B}" srcId="{70384010-46AE-4EC4-8A22-A5D5B4AD7664}" destId="{1D211457-8BB0-4FD4-AC7E-3EC140F5A731}" srcOrd="1" destOrd="0" parTransId="{D901AB83-E715-4595-A429-CC32620FDD43}" sibTransId="{E376C87D-F502-4F2A-A178-DE7759A64DE2}"/>
    <dgm:cxn modelId="{18C424DB-C1EC-4824-A778-6211F3F56CDF}" srcId="{70384010-46AE-4EC4-8A22-A5D5B4AD7664}" destId="{401DB0B9-FA80-47FB-A8ED-7837EF7A1145}" srcOrd="3" destOrd="0" parTransId="{60BCB307-BA61-459B-B210-E852CA0CB53B}" sibTransId="{598DA97C-8F39-47D7-B093-4766E24A1391}"/>
    <dgm:cxn modelId="{61F1DDE2-61D2-4C1D-BDCA-E459F2CDFB66}" type="presOf" srcId="{1D211457-8BB0-4FD4-AC7E-3EC140F5A731}" destId="{A264E4EA-EC14-4A13-B333-7311B0CB74FA}" srcOrd="0" destOrd="0" presId="urn:microsoft.com/office/officeart/2005/8/layout/chevronAccent+Icon"/>
    <dgm:cxn modelId="{4646E13F-E5F0-461C-A6E2-1B4FE56B02C3}" type="presOf" srcId="{BEB0F815-1DCA-4614-BF74-51CE25EAF9E9}" destId="{09E098F5-D20F-4C01-A5C4-F19B92B6FAD5}" srcOrd="0" destOrd="0" presId="urn:microsoft.com/office/officeart/2005/8/layout/chevronAccent+Icon"/>
    <dgm:cxn modelId="{BF34DB17-9A50-4C6C-B7CD-72EB47DAF7E1}" srcId="{70384010-46AE-4EC4-8A22-A5D5B4AD7664}" destId="{D455E257-B127-4DF2-BA55-969F532C3C1D}" srcOrd="2" destOrd="0" parTransId="{121BC371-A2D7-413C-9EA6-EE2257440884}" sibTransId="{576D6AEC-15BA-43FD-83AB-CA86908DCD76}"/>
    <dgm:cxn modelId="{DE988DE8-A229-403D-AACF-9FD27C0A1636}" type="presOf" srcId="{D455E257-B127-4DF2-BA55-969F532C3C1D}" destId="{17FBD689-6604-4D5D-B64D-9B6ADC88365F}" srcOrd="0" destOrd="0" presId="urn:microsoft.com/office/officeart/2005/8/layout/chevronAccent+Icon"/>
    <dgm:cxn modelId="{6D30487B-5B32-467F-B60C-F49044EBCFF6}" type="presOf" srcId="{401DB0B9-FA80-47FB-A8ED-7837EF7A1145}" destId="{D4AE456C-4527-458D-AB50-37412F0766DA}" srcOrd="0" destOrd="0" presId="urn:microsoft.com/office/officeart/2005/8/layout/chevronAccent+Icon"/>
    <dgm:cxn modelId="{32252E4E-B8D8-4D03-A514-E1F808575696}" type="presOf" srcId="{70384010-46AE-4EC4-8A22-A5D5B4AD7664}" destId="{92CDCC18-5FA4-4872-AA2A-5C584AC4A942}" srcOrd="0" destOrd="0" presId="urn:microsoft.com/office/officeart/2005/8/layout/chevronAccent+Icon"/>
    <dgm:cxn modelId="{081C694A-448E-42C1-BED6-C37DC7B4B559}" srcId="{70384010-46AE-4EC4-8A22-A5D5B4AD7664}" destId="{89379753-0077-45D2-8759-576505FECECC}" srcOrd="0" destOrd="0" parTransId="{57CDF6A4-BE40-4A12-A38C-7635D6A1540A}" sibTransId="{5E05FC26-47A2-4386-8B95-F36ED2CA60A5}"/>
    <dgm:cxn modelId="{D2AE84FB-72E4-4BA0-B9F2-4C0A33D775AF}" type="presParOf" srcId="{92CDCC18-5FA4-4872-AA2A-5C584AC4A942}" destId="{7FFB174B-0D63-426F-AE97-865C8ECD539A}" srcOrd="0" destOrd="0" presId="urn:microsoft.com/office/officeart/2005/8/layout/chevronAccent+Icon"/>
    <dgm:cxn modelId="{4FCCD23D-C11C-4249-9943-AD0F935D2882}" type="presParOf" srcId="{7FFB174B-0D63-426F-AE97-865C8ECD539A}" destId="{BD82C4DE-6AA3-492C-87C5-1F3CFBF630E8}" srcOrd="0" destOrd="0" presId="urn:microsoft.com/office/officeart/2005/8/layout/chevronAccent+Icon"/>
    <dgm:cxn modelId="{8EF87D96-1918-4545-80D6-99A9174EC471}" type="presParOf" srcId="{7FFB174B-0D63-426F-AE97-865C8ECD539A}" destId="{143B4B96-C11F-479F-BE3F-B124D13C001D}" srcOrd="1" destOrd="0" presId="urn:microsoft.com/office/officeart/2005/8/layout/chevronAccent+Icon"/>
    <dgm:cxn modelId="{8D5DE304-5857-4976-A58C-AF0EE0C37E50}" type="presParOf" srcId="{92CDCC18-5FA4-4872-AA2A-5C584AC4A942}" destId="{1D9201A2-0E54-4DE5-B453-4E1EB3FAE9BC}" srcOrd="1" destOrd="0" presId="urn:microsoft.com/office/officeart/2005/8/layout/chevronAccent+Icon"/>
    <dgm:cxn modelId="{93D9D5B5-B4E7-4EFC-90AC-A41E71C9AAF0}" type="presParOf" srcId="{92CDCC18-5FA4-4872-AA2A-5C584AC4A942}" destId="{E449B3A7-4861-4FFD-8433-669E80925CD9}" srcOrd="2" destOrd="0" presId="urn:microsoft.com/office/officeart/2005/8/layout/chevronAccent+Icon"/>
    <dgm:cxn modelId="{DA6A5665-D775-45D5-8EEA-22FC53FEE51A}" type="presParOf" srcId="{E449B3A7-4861-4FFD-8433-669E80925CD9}" destId="{E7307165-C4F3-4173-97ED-C909EC78CCD9}" srcOrd="0" destOrd="0" presId="urn:microsoft.com/office/officeart/2005/8/layout/chevronAccent+Icon"/>
    <dgm:cxn modelId="{C93FFB88-F599-4232-8409-EB42BBA1C4DE}" type="presParOf" srcId="{E449B3A7-4861-4FFD-8433-669E80925CD9}" destId="{A264E4EA-EC14-4A13-B333-7311B0CB74FA}" srcOrd="1" destOrd="0" presId="urn:microsoft.com/office/officeart/2005/8/layout/chevronAccent+Icon"/>
    <dgm:cxn modelId="{1362F828-9A56-4985-A98A-C570CFBE1901}" type="presParOf" srcId="{92CDCC18-5FA4-4872-AA2A-5C584AC4A942}" destId="{DEF7B83A-2F6F-4EF8-89AD-9AE5B60B77F4}" srcOrd="3" destOrd="0" presId="urn:microsoft.com/office/officeart/2005/8/layout/chevronAccent+Icon"/>
    <dgm:cxn modelId="{F644C1F2-ACFC-42CD-A844-8A1CAD2BF7C2}" type="presParOf" srcId="{92CDCC18-5FA4-4872-AA2A-5C584AC4A942}" destId="{0BF18E95-2AA9-45FF-A6D6-CAEE3708FD9B}" srcOrd="4" destOrd="0" presId="urn:microsoft.com/office/officeart/2005/8/layout/chevronAccent+Icon"/>
    <dgm:cxn modelId="{EA578063-2B87-4A54-ABC2-4FBF9900F7D3}" type="presParOf" srcId="{0BF18E95-2AA9-45FF-A6D6-CAEE3708FD9B}" destId="{F6BBC421-E069-4BEC-B933-17D2C8B7EB67}" srcOrd="0" destOrd="0" presId="urn:microsoft.com/office/officeart/2005/8/layout/chevronAccent+Icon"/>
    <dgm:cxn modelId="{EACD557D-1299-4CA4-9412-8DA51A4F0970}" type="presParOf" srcId="{0BF18E95-2AA9-45FF-A6D6-CAEE3708FD9B}" destId="{17FBD689-6604-4D5D-B64D-9B6ADC88365F}" srcOrd="1" destOrd="0" presId="urn:microsoft.com/office/officeart/2005/8/layout/chevronAccent+Icon"/>
    <dgm:cxn modelId="{4C123256-A91C-4439-ABDC-7B5F40AFCA25}" type="presParOf" srcId="{92CDCC18-5FA4-4872-AA2A-5C584AC4A942}" destId="{092F6905-4FD0-4625-A3CE-4B5D0DDE7219}" srcOrd="5" destOrd="0" presId="urn:microsoft.com/office/officeart/2005/8/layout/chevronAccent+Icon"/>
    <dgm:cxn modelId="{F1169703-F2EF-469D-A50E-07A0F7E03CDF}" type="presParOf" srcId="{92CDCC18-5FA4-4872-AA2A-5C584AC4A942}" destId="{BC574EA9-4F59-46D0-B0DC-4822DCD76798}" srcOrd="6" destOrd="0" presId="urn:microsoft.com/office/officeart/2005/8/layout/chevronAccent+Icon"/>
    <dgm:cxn modelId="{3A4CCB08-C30D-4B7F-9DB0-D1D03EB75BA6}" type="presParOf" srcId="{BC574EA9-4F59-46D0-B0DC-4822DCD76798}" destId="{B8E5FEBC-FB38-4D5A-9B1B-D80B3B338C3D}" srcOrd="0" destOrd="0" presId="urn:microsoft.com/office/officeart/2005/8/layout/chevronAccent+Icon"/>
    <dgm:cxn modelId="{ECD552A3-A8D2-448B-A1F5-D39A91EEF6E7}" type="presParOf" srcId="{BC574EA9-4F59-46D0-B0DC-4822DCD76798}" destId="{D4AE456C-4527-458D-AB50-37412F0766DA}" srcOrd="1" destOrd="0" presId="urn:microsoft.com/office/officeart/2005/8/layout/chevronAccent+Icon"/>
    <dgm:cxn modelId="{85AB9966-14DE-4BAE-AE52-4351BA6EA384}" type="presParOf" srcId="{92CDCC18-5FA4-4872-AA2A-5C584AC4A942}" destId="{6F6AAB27-4985-4A7D-A658-0102C9B1B70E}" srcOrd="7" destOrd="0" presId="urn:microsoft.com/office/officeart/2005/8/layout/chevronAccent+Icon"/>
    <dgm:cxn modelId="{6D8C242E-2885-4ED0-981F-C212A731A84D}" type="presParOf" srcId="{92CDCC18-5FA4-4872-AA2A-5C584AC4A942}" destId="{F2130A50-E63F-484B-A849-53E098773E14}" srcOrd="8" destOrd="0" presId="urn:microsoft.com/office/officeart/2005/8/layout/chevronAccent+Icon"/>
    <dgm:cxn modelId="{5A8A709D-D5D2-4538-B32F-23E669B931B9}" type="presParOf" srcId="{F2130A50-E63F-484B-A849-53E098773E14}" destId="{DE52E6AB-65C5-463B-8BF6-A29639102420}" srcOrd="0" destOrd="0" presId="urn:microsoft.com/office/officeart/2005/8/layout/chevronAccent+Icon"/>
    <dgm:cxn modelId="{9A0D0AA0-750A-441B-B36F-6C7049ECDD32}" type="presParOf" srcId="{F2130A50-E63F-484B-A849-53E098773E14}" destId="{09E098F5-D20F-4C01-A5C4-F19B92B6FAD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7D0A9-EBEE-4C58-B48C-D69B9EB792B1}">
      <dsp:nvSpPr>
        <dsp:cNvPr id="0" name=""/>
        <dsp:cNvSpPr/>
      </dsp:nvSpPr>
      <dsp:spPr>
        <a:xfrm>
          <a:off x="2047075" y="2162638"/>
          <a:ext cx="1564361" cy="1394547"/>
        </a:xfrm>
        <a:prstGeom prst="roundRect">
          <a:avLst/>
        </a:prstGeom>
        <a:solidFill>
          <a:srgbClr val="AB3A1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rPr>
            <a:t>S/. 229.7 millones</a:t>
          </a:r>
          <a:endParaRPr lang="es-PE" sz="2400" b="1" kern="1200" dirty="0">
            <a:solidFill>
              <a:schemeClr val="bg1"/>
            </a:solidFill>
            <a:latin typeface="Century Gothic" pitchFamily="34" charset="0"/>
            <a:cs typeface="Times New Roman" panose="02020603050405020304" pitchFamily="18" charset="0"/>
          </a:endParaRPr>
        </a:p>
      </dsp:txBody>
      <dsp:txXfrm>
        <a:off x="2115151" y="2230714"/>
        <a:ext cx="1428209" cy="1258395"/>
      </dsp:txXfrm>
    </dsp:sp>
    <dsp:sp modelId="{6EB32C04-0EA7-4A9E-8004-14465C38D708}">
      <dsp:nvSpPr>
        <dsp:cNvPr id="0" name=""/>
        <dsp:cNvSpPr/>
      </dsp:nvSpPr>
      <dsp:spPr>
        <a:xfrm rot="16200000">
          <a:off x="2340147" y="1673530"/>
          <a:ext cx="978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821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508D1-DFA3-4511-85DF-28284C6CC4F0}">
      <dsp:nvSpPr>
        <dsp:cNvPr id="0" name=""/>
        <dsp:cNvSpPr/>
      </dsp:nvSpPr>
      <dsp:spPr>
        <a:xfrm>
          <a:off x="2199805" y="250074"/>
          <a:ext cx="1258901" cy="934347"/>
        </a:xfrm>
        <a:prstGeom prst="roundRect">
          <a:avLst/>
        </a:prstGeom>
        <a:solidFill>
          <a:srgbClr val="9BA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Century Gothic" pitchFamily="34" charset="0"/>
              <a:cs typeface="Times New Roman" panose="02020603050405020304" pitchFamily="18" charset="0"/>
            </a:rPr>
            <a:t>Tramo 1: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Century Gothic" pitchFamily="34" charset="0"/>
              <a:cs typeface="Times New Roman" panose="02020603050405020304" pitchFamily="18" charset="0"/>
            </a:rPr>
            <a:t>S/. 96.8 MM</a:t>
          </a:r>
          <a:endParaRPr lang="es-PE" sz="1400" kern="1200" dirty="0">
            <a:latin typeface="Century Gothic" pitchFamily="34" charset="0"/>
            <a:cs typeface="Times New Roman" panose="02020603050405020304" pitchFamily="18" charset="0"/>
          </a:endParaRPr>
        </a:p>
      </dsp:txBody>
      <dsp:txXfrm>
        <a:off x="2245416" y="295685"/>
        <a:ext cx="1167679" cy="843125"/>
      </dsp:txXfrm>
    </dsp:sp>
    <dsp:sp modelId="{7A41A48B-77F8-47CB-9E21-16F87648B91F}">
      <dsp:nvSpPr>
        <dsp:cNvPr id="0" name=""/>
        <dsp:cNvSpPr/>
      </dsp:nvSpPr>
      <dsp:spPr>
        <a:xfrm rot="1800000">
          <a:off x="3581918" y="3421670"/>
          <a:ext cx="4406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66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126FD-2948-4483-B25C-6490461A9D4F}">
      <dsp:nvSpPr>
        <dsp:cNvPr id="0" name=""/>
        <dsp:cNvSpPr/>
      </dsp:nvSpPr>
      <dsp:spPr>
        <a:xfrm>
          <a:off x="3993063" y="3464071"/>
          <a:ext cx="1383590" cy="93434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Century Gothic" pitchFamily="34" charset="0"/>
              <a:cs typeface="Times New Roman" panose="02020603050405020304" pitchFamily="18" charset="0"/>
            </a:rPr>
            <a:t>Tramo 3: S/. 69.8 MM</a:t>
          </a:r>
          <a:endParaRPr lang="es-PE" sz="1600" kern="1200" dirty="0">
            <a:latin typeface="Century Gothic" pitchFamily="34" charset="0"/>
            <a:cs typeface="Times New Roman" panose="02020603050405020304" pitchFamily="18" charset="0"/>
          </a:endParaRPr>
        </a:p>
      </dsp:txBody>
      <dsp:txXfrm>
        <a:off x="4038674" y="3509682"/>
        <a:ext cx="1292368" cy="843125"/>
      </dsp:txXfrm>
    </dsp:sp>
    <dsp:sp modelId="{9192AB76-1367-4E85-8ECA-96162DD2DE88}">
      <dsp:nvSpPr>
        <dsp:cNvPr id="0" name=""/>
        <dsp:cNvSpPr/>
      </dsp:nvSpPr>
      <dsp:spPr>
        <a:xfrm rot="9000000">
          <a:off x="1545813" y="3445817"/>
          <a:ext cx="537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25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A8C39-8321-4865-88FE-C1D063033AA3}">
      <dsp:nvSpPr>
        <dsp:cNvPr id="0" name=""/>
        <dsp:cNvSpPr/>
      </dsp:nvSpPr>
      <dsp:spPr>
        <a:xfrm>
          <a:off x="365506" y="3464071"/>
          <a:ext cx="1216295" cy="934347"/>
        </a:xfrm>
        <a:prstGeom prst="roundRect">
          <a:avLst/>
        </a:prstGeom>
        <a:solidFill>
          <a:srgbClr val="89AB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Century Gothic" pitchFamily="34" charset="0"/>
              <a:cs typeface="Times New Roman" panose="02020603050405020304" pitchFamily="18" charset="0"/>
            </a:rPr>
            <a:t>Tramo 2: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latin typeface="Century Gothic" pitchFamily="34" charset="0"/>
              <a:cs typeface="Times New Roman" panose="02020603050405020304" pitchFamily="18" charset="0"/>
            </a:rPr>
            <a:t>S/. 63.1 MM</a:t>
          </a:r>
          <a:endParaRPr lang="es-PE" sz="1400" kern="1200" dirty="0">
            <a:latin typeface="Century Gothic" pitchFamily="34" charset="0"/>
            <a:cs typeface="Times New Roman" panose="02020603050405020304" pitchFamily="18" charset="0"/>
          </a:endParaRPr>
        </a:p>
      </dsp:txBody>
      <dsp:txXfrm>
        <a:off x="411117" y="3509682"/>
        <a:ext cx="1125073" cy="84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5E5D3-E74B-41C6-B9B5-1CDD23E92F1B}">
      <dsp:nvSpPr>
        <dsp:cNvPr id="0" name=""/>
        <dsp:cNvSpPr/>
      </dsp:nvSpPr>
      <dsp:spPr>
        <a:xfrm>
          <a:off x="-5561973" y="-858074"/>
          <a:ext cx="6673555" cy="6673555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B27AD-5C0A-4107-AAB3-9273C8391502}">
      <dsp:nvSpPr>
        <dsp:cNvPr id="0" name=""/>
        <dsp:cNvSpPr/>
      </dsp:nvSpPr>
      <dsp:spPr>
        <a:xfrm>
          <a:off x="911295" y="708215"/>
          <a:ext cx="4203865" cy="1416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1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>
              <a:latin typeface="Arial" panose="020B0604020202020204" pitchFamily="34" charset="0"/>
              <a:cs typeface="Arial" panose="020B0604020202020204" pitchFamily="34" charset="0"/>
            </a:rPr>
            <a:t>Acelerar logro de resultados educativos en los estudiantes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295" y="708215"/>
        <a:ext cx="4203865" cy="1416232"/>
      </dsp:txXfrm>
    </dsp:sp>
    <dsp:sp modelId="{6209EA4D-074F-46D4-A213-D306E6F20B98}">
      <dsp:nvSpPr>
        <dsp:cNvPr id="0" name=""/>
        <dsp:cNvSpPr/>
      </dsp:nvSpPr>
      <dsp:spPr>
        <a:xfrm>
          <a:off x="26150" y="531186"/>
          <a:ext cx="1770290" cy="177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A83A-D30D-4452-A4E9-3FD4448D04CB}">
      <dsp:nvSpPr>
        <dsp:cNvPr id="0" name=""/>
        <dsp:cNvSpPr/>
      </dsp:nvSpPr>
      <dsp:spPr>
        <a:xfrm>
          <a:off x="911295" y="2832959"/>
          <a:ext cx="4203865" cy="141623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1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>
              <a:latin typeface="Arial" panose="020B0604020202020204" pitchFamily="34" charset="0"/>
              <a:cs typeface="Arial" panose="020B0604020202020204" pitchFamily="34" charset="0"/>
            </a:rPr>
            <a:t>Motivar a docentes para mejorar su desempeño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295" y="2832959"/>
        <a:ext cx="4203865" cy="1416232"/>
      </dsp:txXfrm>
    </dsp:sp>
    <dsp:sp modelId="{207E1308-40A5-4D8B-9BAA-AA2B51842863}">
      <dsp:nvSpPr>
        <dsp:cNvPr id="0" name=""/>
        <dsp:cNvSpPr/>
      </dsp:nvSpPr>
      <dsp:spPr>
        <a:xfrm>
          <a:off x="26150" y="2655930"/>
          <a:ext cx="1770290" cy="177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2C4DE-6AA3-492C-87C5-1F3CFBF630E8}">
      <dsp:nvSpPr>
        <dsp:cNvPr id="0" name=""/>
        <dsp:cNvSpPr/>
      </dsp:nvSpPr>
      <dsp:spPr>
        <a:xfrm>
          <a:off x="5324" y="1436797"/>
          <a:ext cx="1866917" cy="1362725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B4B96-C11F-479F-BE3F-B124D13C001D}">
      <dsp:nvSpPr>
        <dsp:cNvPr id="0" name=""/>
        <dsp:cNvSpPr/>
      </dsp:nvSpPr>
      <dsp:spPr>
        <a:xfrm>
          <a:off x="339953" y="1616955"/>
          <a:ext cx="1902939" cy="13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a) Criterios de Elegibilidad de IIEE</a:t>
          </a:r>
        </a:p>
      </dsp:txBody>
      <dsp:txXfrm>
        <a:off x="379866" y="1656868"/>
        <a:ext cx="1823113" cy="1282899"/>
      </dsp:txXfrm>
    </dsp:sp>
    <dsp:sp modelId="{E7307165-C4F3-4173-97ED-C909EC78CCD9}">
      <dsp:nvSpPr>
        <dsp:cNvPr id="0" name=""/>
        <dsp:cNvSpPr/>
      </dsp:nvSpPr>
      <dsp:spPr>
        <a:xfrm>
          <a:off x="2300974" y="1436797"/>
          <a:ext cx="1866917" cy="1362725"/>
        </a:xfrm>
        <a:prstGeom prst="chevron">
          <a:avLst>
            <a:gd name="adj" fmla="val 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E4EA-EC14-4A13-B333-7311B0CB74FA}">
      <dsp:nvSpPr>
        <dsp:cNvPr id="0" name=""/>
        <dsp:cNvSpPr/>
      </dsp:nvSpPr>
      <dsp:spPr>
        <a:xfrm>
          <a:off x="2622115" y="1616955"/>
          <a:ext cx="1929913" cy="13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b) Agrupación de IIEE similares</a:t>
          </a:r>
        </a:p>
      </dsp:txBody>
      <dsp:txXfrm>
        <a:off x="2662028" y="1656868"/>
        <a:ext cx="1850087" cy="1282899"/>
      </dsp:txXfrm>
    </dsp:sp>
    <dsp:sp modelId="{F6BBC421-E069-4BEC-B933-17D2C8B7EB67}">
      <dsp:nvSpPr>
        <dsp:cNvPr id="0" name=""/>
        <dsp:cNvSpPr/>
      </dsp:nvSpPr>
      <dsp:spPr>
        <a:xfrm>
          <a:off x="4610111" y="1436797"/>
          <a:ext cx="1866917" cy="1362725"/>
        </a:xfrm>
        <a:prstGeom prst="chevron">
          <a:avLst>
            <a:gd name="adj" fmla="val 4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D689-6604-4D5D-B64D-9B6ADC88365F}">
      <dsp:nvSpPr>
        <dsp:cNvPr id="0" name=""/>
        <dsp:cNvSpPr/>
      </dsp:nvSpPr>
      <dsp:spPr>
        <a:xfrm>
          <a:off x="4972825" y="1616955"/>
          <a:ext cx="1846768" cy="13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c) Selección de IIEE beneficiadas</a:t>
          </a:r>
        </a:p>
      </dsp:txBody>
      <dsp:txXfrm>
        <a:off x="5012738" y="1656868"/>
        <a:ext cx="1766942" cy="1282899"/>
      </dsp:txXfrm>
    </dsp:sp>
    <dsp:sp modelId="{B8E5FEBC-FB38-4D5A-9B1B-D80B3B338C3D}">
      <dsp:nvSpPr>
        <dsp:cNvPr id="0" name=""/>
        <dsp:cNvSpPr/>
      </dsp:nvSpPr>
      <dsp:spPr>
        <a:xfrm>
          <a:off x="6877675" y="1436797"/>
          <a:ext cx="1866917" cy="1362725"/>
        </a:xfrm>
        <a:prstGeom prst="chevron">
          <a:avLst>
            <a:gd name="adj" fmla="val 4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E456C-4527-458D-AB50-37412F0766DA}">
      <dsp:nvSpPr>
        <dsp:cNvPr id="0" name=""/>
        <dsp:cNvSpPr/>
      </dsp:nvSpPr>
      <dsp:spPr>
        <a:xfrm>
          <a:off x="7329596" y="1616955"/>
          <a:ext cx="1668355" cy="13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>
              <a:latin typeface="Arial" panose="020B0604020202020204" pitchFamily="34" charset="0"/>
              <a:cs typeface="Arial" panose="020B0604020202020204" pitchFamily="34" charset="0"/>
            </a:rPr>
            <a:t>d) Selección de beneficiarios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9509" y="1656868"/>
        <a:ext cx="1588529" cy="1282899"/>
      </dsp:txXfrm>
    </dsp:sp>
    <dsp:sp modelId="{DE52E6AB-65C5-463B-8BF6-A29639102420}">
      <dsp:nvSpPr>
        <dsp:cNvPr id="0" name=""/>
        <dsp:cNvSpPr/>
      </dsp:nvSpPr>
      <dsp:spPr>
        <a:xfrm>
          <a:off x="9056033" y="1436797"/>
          <a:ext cx="1866917" cy="1362725"/>
        </a:xfrm>
        <a:prstGeom prst="chevron">
          <a:avLst>
            <a:gd name="adj" fmla="val 4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098F5-D20F-4C01-A5C4-F19B92B6FAD5}">
      <dsp:nvSpPr>
        <dsp:cNvPr id="0" name=""/>
        <dsp:cNvSpPr/>
      </dsp:nvSpPr>
      <dsp:spPr>
        <a:xfrm>
          <a:off x="9553877" y="1616955"/>
          <a:ext cx="1576507" cy="1362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e) Asignación del monto del bono</a:t>
          </a:r>
          <a:endParaRPr lang="es-PE" sz="1600" kern="1200" dirty="0"/>
        </a:p>
      </dsp:txBody>
      <dsp:txXfrm>
        <a:off x="9593790" y="1656868"/>
        <a:ext cx="1496681" cy="1282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974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4970" y="1"/>
            <a:ext cx="3010323" cy="461974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745528"/>
            <a:ext cx="3010323" cy="461973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4970" y="8745528"/>
            <a:ext cx="3010323" cy="461973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pPr/>
              <a:t>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974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4970" y="1"/>
            <a:ext cx="3010323" cy="461974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0938"/>
            <a:ext cx="5524500" cy="3106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3" rIns="92305" bIns="4615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4690" y="4431109"/>
            <a:ext cx="5557520" cy="3625453"/>
          </a:xfrm>
          <a:prstGeom prst="rect">
            <a:avLst/>
          </a:prstGeom>
        </p:spPr>
        <p:txBody>
          <a:bodyPr vert="horz" lIns="92305" tIns="46153" rIns="92305" bIns="4615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745528"/>
            <a:ext cx="3010323" cy="461973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4970" y="8745528"/>
            <a:ext cx="3010323" cy="461973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9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(el porcentaje de alumnos en el nivel 2 es entre 4 y 6 veces mayor en las IIEE seleccionadas que en las no seleccionadas), (el porcentaje de alumnos en nivel 2 es menos de 1.5 veces mayor en las IIEE seleccionadas que en las no seleccionadas).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932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(el porcentaje de alumnos en el nivel 2 es entre 4 y 6 veces mayor en las IIEE seleccionadas que en las no seleccionadas), (el porcentaje de alumnos en nivel 2 es menos de 1.5 veces mayor en las IIEE seleccionadas que en las no seleccionadas).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034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81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047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135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1550" y="1057275"/>
            <a:ext cx="5075238" cy="28543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B6DD-B5FD-4785-9340-D926CBFA7CA3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714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499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292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595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CBEC-B6A0-43D4-B4A5-A2E2FDA9A383}" type="datetimeFigureOut">
              <a:rPr lang="es-PE" smtClean="0"/>
              <a:pPr/>
              <a:t>27/01/2016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b.pe/bonoescuela/" TargetMode="External"/><Relationship Id="rId2" Type="http://schemas.openxmlformats.org/officeDocument/2006/relationships/hyperlink" Target="http://www.minedu.gob.pe/p/cd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6440" y="2255988"/>
            <a:ext cx="1062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89ABB5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Incentivos en Educación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0" y="5601439"/>
            <a:ext cx="3258114" cy="7097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9919" y="3999794"/>
            <a:ext cx="1062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i="1" dirty="0">
                <a:solidFill>
                  <a:srgbClr val="89ABB5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Unidad de Financiamiento por Desempeño</a:t>
            </a:r>
          </a:p>
          <a:p>
            <a:pPr algn="ctr"/>
            <a:r>
              <a:rPr lang="es-MX" sz="3000" i="1" dirty="0">
                <a:solidFill>
                  <a:srgbClr val="89ABB5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OPEP - SPE</a:t>
            </a:r>
            <a:endParaRPr lang="es-PE" sz="3000" i="1" dirty="0">
              <a:solidFill>
                <a:srgbClr val="89ABB5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3"/>
          <p:cNvGrpSpPr/>
          <p:nvPr/>
        </p:nvGrpSpPr>
        <p:grpSpPr>
          <a:xfrm>
            <a:off x="291662" y="1371601"/>
            <a:ext cx="3689011" cy="6069722"/>
            <a:chOff x="361136" y="1694336"/>
            <a:chExt cx="3791896" cy="5621776"/>
          </a:xfrm>
        </p:grpSpPr>
        <p:pic>
          <p:nvPicPr>
            <p:cNvPr id="5" name="Imagen 1" descr="agente_minedu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36" y="1694336"/>
              <a:ext cx="3791896" cy="5621776"/>
            </a:xfrm>
            <a:prstGeom prst="rect">
              <a:avLst/>
            </a:prstGeom>
          </p:spPr>
        </p:pic>
        <p:sp>
          <p:nvSpPr>
            <p:cNvPr id="7" name="CuadroTexto 8"/>
            <p:cNvSpPr txBox="1"/>
            <p:nvPr/>
          </p:nvSpPr>
          <p:spPr>
            <a:xfrm>
              <a:off x="722268" y="3077353"/>
              <a:ext cx="3093706" cy="243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Definir los </a:t>
              </a:r>
              <a:r>
                <a:rPr lang="es-PE" sz="1400" dirty="0" err="1">
                  <a:solidFill>
                    <a:schemeClr val="bg1"/>
                  </a:solidFill>
                  <a:latin typeface="Century Gothic" pitchFamily="34" charset="0"/>
                </a:rPr>
                <a:t>CdD</a:t>
              </a: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 y metas asociadas</a:t>
              </a:r>
            </a:p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Verificar cumplimiento de los </a:t>
              </a:r>
              <a:r>
                <a:rPr lang="es-PE" sz="1400" dirty="0" err="1">
                  <a:solidFill>
                    <a:schemeClr val="bg1"/>
                  </a:solidFill>
                  <a:latin typeface="Century Gothic" pitchFamily="34" charset="0"/>
                </a:rPr>
                <a:t>CdD</a:t>
              </a: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.</a:t>
              </a:r>
            </a:p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Elaborar instrumentos normativos para los </a:t>
              </a:r>
              <a:r>
                <a:rPr lang="es-PE" sz="1400" dirty="0" err="1">
                  <a:solidFill>
                    <a:schemeClr val="bg1"/>
                  </a:solidFill>
                  <a:latin typeface="Century Gothic" pitchFamily="34" charset="0"/>
                </a:rPr>
                <a:t>CdD</a:t>
              </a: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.</a:t>
              </a:r>
            </a:p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Coordinar y ejecutar la asistencia técnica para el cumplimiento de los </a:t>
              </a:r>
              <a:r>
                <a:rPr lang="es-PE" sz="1400" dirty="0" err="1">
                  <a:solidFill>
                    <a:schemeClr val="bg1"/>
                  </a:solidFill>
                  <a:latin typeface="Century Gothic" pitchFamily="34" charset="0"/>
                </a:rPr>
                <a:t>CdD</a:t>
              </a:r>
              <a:r>
                <a:rPr lang="es-PE" sz="1400" dirty="0">
                  <a:solidFill>
                    <a:schemeClr val="bg1"/>
                  </a:solidFill>
                  <a:latin typeface="Century Gothic" pitchFamily="34" charset="0"/>
                </a:rPr>
                <a:t>.</a:t>
              </a:r>
            </a:p>
          </p:txBody>
        </p:sp>
      </p:grpSp>
      <p:grpSp>
        <p:nvGrpSpPr>
          <p:cNvPr id="8" name="Agrupar 14"/>
          <p:cNvGrpSpPr/>
          <p:nvPr/>
        </p:nvGrpSpPr>
        <p:grpSpPr>
          <a:xfrm>
            <a:off x="4091152" y="1371600"/>
            <a:ext cx="3743746" cy="6069723"/>
            <a:chOff x="4080807" y="1694336"/>
            <a:chExt cx="3791895" cy="5621776"/>
          </a:xfrm>
        </p:grpSpPr>
        <p:pic>
          <p:nvPicPr>
            <p:cNvPr id="9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807" y="1694336"/>
              <a:ext cx="3791895" cy="5621776"/>
            </a:xfrm>
            <a:prstGeom prst="rect">
              <a:avLst/>
            </a:prstGeom>
          </p:spPr>
        </p:pic>
        <p:sp>
          <p:nvSpPr>
            <p:cNvPr id="10" name="CuadroTexto 10"/>
            <p:cNvSpPr txBox="1"/>
            <p:nvPr/>
          </p:nvSpPr>
          <p:spPr>
            <a:xfrm>
              <a:off x="4441939" y="2991296"/>
              <a:ext cx="3291620" cy="290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rgbClr val="FFFFFF"/>
                  </a:solidFill>
                  <a:latin typeface="Century Gothic" pitchFamily="34" charset="0"/>
                </a:rPr>
                <a:t>Facilitar procesos necesarios para el cumplimiento de los CdD 2015 por parte de las UE.</a:t>
              </a:r>
            </a:p>
            <a:p>
              <a:pPr marL="285750" lvl="0" indent="-285750" defTabSz="45720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PE" sz="1400" dirty="0">
                  <a:solidFill>
                    <a:srgbClr val="FFFFFF"/>
                  </a:solidFill>
                  <a:latin typeface="Century Gothic" pitchFamily="34" charset="0"/>
                </a:rPr>
                <a:t>Difundir y promover el cumplimiento de los CdD 2015 .</a:t>
              </a:r>
            </a:p>
            <a:p>
              <a:pPr marL="285750" lvl="0" indent="-285750" defTabSz="45720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MX" sz="1400" dirty="0">
                  <a:solidFill>
                    <a:srgbClr val="FFFFFF"/>
                  </a:solidFill>
                  <a:latin typeface="Century Gothic" pitchFamily="34" charset="0"/>
                </a:rPr>
                <a:t>Participar en las asistencias técnicas del MINEDU para cumplimiento de los </a:t>
              </a:r>
              <a:r>
                <a:rPr lang="es-MX" sz="1400" dirty="0" err="1">
                  <a:solidFill>
                    <a:srgbClr val="FFFFFF"/>
                  </a:solidFill>
                  <a:latin typeface="Century Gothic" pitchFamily="34" charset="0"/>
                </a:rPr>
                <a:t>CdD</a:t>
              </a:r>
              <a:r>
                <a:rPr lang="es-MX" sz="1400" dirty="0">
                  <a:solidFill>
                    <a:srgbClr val="FFFFFF"/>
                  </a:solidFill>
                  <a:latin typeface="Century Gothic" pitchFamily="34" charset="0"/>
                </a:rPr>
                <a:t>.</a:t>
              </a:r>
            </a:p>
            <a:p>
              <a:pPr marL="285750" lvl="0" indent="-285750" defTabSz="45720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MX" sz="1400" dirty="0">
                  <a:solidFill>
                    <a:srgbClr val="FFFFFF"/>
                  </a:solidFill>
                  <a:latin typeface="Century Gothic" pitchFamily="34" charset="0"/>
                </a:rPr>
                <a:t>Reportar al MINEDU ejecución de recursos transferidos por los </a:t>
              </a:r>
              <a:r>
                <a:rPr lang="es-MX" sz="1400" dirty="0" err="1">
                  <a:solidFill>
                    <a:srgbClr val="FFFFFF"/>
                  </a:solidFill>
                  <a:latin typeface="Century Gothic" pitchFamily="34" charset="0"/>
                </a:rPr>
                <a:t>CdD</a:t>
              </a:r>
              <a:r>
                <a:rPr lang="es-MX" sz="1400" dirty="0">
                  <a:solidFill>
                    <a:srgbClr val="FFFFFF"/>
                  </a:solidFill>
                  <a:latin typeface="Century Gothic" pitchFamily="34" charset="0"/>
                </a:rPr>
                <a:t>.</a:t>
              </a:r>
              <a:endParaRPr lang="es-PE" sz="140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Agrupar 15"/>
          <p:cNvGrpSpPr/>
          <p:nvPr/>
        </p:nvGrpSpPr>
        <p:grpSpPr>
          <a:xfrm>
            <a:off x="7834898" y="1371601"/>
            <a:ext cx="3639283" cy="6069722"/>
            <a:chOff x="7854645" y="1694337"/>
            <a:chExt cx="3791895" cy="5621774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645" y="1694337"/>
              <a:ext cx="3791895" cy="562177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8215776" y="3279783"/>
              <a:ext cx="3260769" cy="290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rgbClr val="FFFFFF"/>
                  </a:solidFill>
                  <a:latin typeface="Century Gothic" pitchFamily="34" charset="0"/>
                </a:rPr>
                <a:t>Informar de manera oportuna el cumplimiento de los compromisos.</a:t>
              </a:r>
            </a:p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PE" sz="1400" dirty="0">
                  <a:solidFill>
                    <a:srgbClr val="FFFFFF"/>
                  </a:solidFill>
                  <a:latin typeface="Century Gothic" pitchFamily="34" charset="0"/>
                </a:rPr>
                <a:t>Implementar acciones necesarias para cumplimiento de los </a:t>
              </a:r>
              <a:r>
                <a:rPr lang="es-PE" sz="1400" dirty="0" err="1">
                  <a:solidFill>
                    <a:srgbClr val="FFFFFF"/>
                  </a:solidFill>
                  <a:latin typeface="Century Gothic" pitchFamily="34" charset="0"/>
                </a:rPr>
                <a:t>CdD</a:t>
              </a:r>
              <a:r>
                <a:rPr lang="es-PE" sz="1400" dirty="0">
                  <a:solidFill>
                    <a:srgbClr val="FFFFFF"/>
                  </a:solidFill>
                  <a:latin typeface="Century Gothic" pitchFamily="34" charset="0"/>
                </a:rPr>
                <a:t>.</a:t>
              </a:r>
            </a:p>
            <a:p>
              <a:pPr marL="285750" lvl="0" indent="-285750" defTabSz="45720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MX" sz="1400" dirty="0">
                  <a:solidFill>
                    <a:srgbClr val="FFFFFF"/>
                  </a:solidFill>
                  <a:latin typeface="Century Gothic" pitchFamily="34" charset="0"/>
                </a:rPr>
                <a:t>Participar en las asistencias técnicas del MINEDU para cumplimiento de los </a:t>
              </a:r>
              <a:r>
                <a:rPr lang="es-MX" sz="1400" dirty="0" err="1">
                  <a:solidFill>
                    <a:srgbClr val="FFFFFF"/>
                  </a:solidFill>
                  <a:latin typeface="Century Gothic" pitchFamily="34" charset="0"/>
                </a:rPr>
                <a:t>CdD</a:t>
              </a:r>
              <a:r>
                <a:rPr lang="es-MX" sz="1400" dirty="0">
                  <a:solidFill>
                    <a:srgbClr val="FFFFFF"/>
                  </a:solidFill>
                  <a:latin typeface="Century Gothic" pitchFamily="34" charset="0"/>
                </a:rPr>
                <a:t>.</a:t>
              </a:r>
            </a:p>
            <a:p>
              <a:pPr marL="285750" lvl="0" indent="-285750" defTabSz="45720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PE" sz="1400" dirty="0">
                  <a:solidFill>
                    <a:srgbClr val="FFFFFF"/>
                  </a:solidFill>
                  <a:latin typeface="Century Gothic" pitchFamily="34" charset="0"/>
                </a:rPr>
                <a:t>Asignar y ejecutar las transferencias para los fines establecidos.</a:t>
              </a:r>
            </a:p>
          </p:txBody>
        </p:sp>
      </p:grpSp>
      <p:sp>
        <p:nvSpPr>
          <p:cNvPr id="14" name="Título 1"/>
          <p:cNvSpPr txBox="1">
            <a:spLocks/>
          </p:cNvSpPr>
          <p:nvPr/>
        </p:nvSpPr>
        <p:spPr>
          <a:xfrm>
            <a:off x="165049" y="19381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Actores involucrados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62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58437"/>
              </p:ext>
            </p:extLst>
          </p:nvPr>
        </p:nvGraphicFramePr>
        <p:xfrm>
          <a:off x="480848" y="1379483"/>
          <a:ext cx="5967249" cy="452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1110505" y="1556518"/>
            <a:ext cx="5076581" cy="3723883"/>
            <a:chOff x="3525715" y="2136530"/>
            <a:chExt cx="4756639" cy="3217986"/>
          </a:xfrm>
        </p:grpSpPr>
        <p:cxnSp>
          <p:nvCxnSpPr>
            <p:cNvPr id="4" name="Conector recto 3"/>
            <p:cNvCxnSpPr/>
            <p:nvPr/>
          </p:nvCxnSpPr>
          <p:spPr>
            <a:xfrm flipV="1">
              <a:off x="3525715" y="3107645"/>
              <a:ext cx="4756639" cy="87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H="1" flipV="1">
              <a:off x="4536831" y="2136530"/>
              <a:ext cx="17585" cy="32179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ángulo 7"/>
          <p:cNvSpPr/>
          <p:nvPr/>
        </p:nvSpPr>
        <p:spPr>
          <a:xfrm>
            <a:off x="2162814" y="1755788"/>
            <a:ext cx="3978687" cy="1139549"/>
          </a:xfrm>
          <a:prstGeom prst="rect">
            <a:avLst/>
          </a:prstGeom>
          <a:solidFill>
            <a:srgbClr val="F2DCDB">
              <a:alpha val="1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ysClr val="windowText" lastClr="000000"/>
                </a:solidFill>
              </a:rPr>
              <a:t>Estrato 4</a:t>
            </a:r>
            <a:endParaRPr lang="es-P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154022" y="2655306"/>
            <a:ext cx="3978687" cy="2556518"/>
          </a:xfrm>
          <a:prstGeom prst="rect">
            <a:avLst/>
          </a:prstGeom>
          <a:solidFill>
            <a:srgbClr val="F2DCDB">
              <a:alpha val="1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ysClr val="windowText" lastClr="000000"/>
                </a:solidFill>
              </a:rPr>
              <a:t>Estrato 3</a:t>
            </a:r>
            <a:endParaRPr lang="es-P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46618" y="1771032"/>
            <a:ext cx="1060358" cy="1139549"/>
          </a:xfrm>
          <a:prstGeom prst="rect">
            <a:avLst/>
          </a:prstGeom>
          <a:solidFill>
            <a:srgbClr val="F2DCDB">
              <a:alpha val="1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ysClr val="windowText" lastClr="000000"/>
                </a:solidFill>
              </a:rPr>
              <a:t>Estrato 2</a:t>
            </a:r>
            <a:endParaRPr lang="es-P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28478" y="2629125"/>
            <a:ext cx="1079126" cy="2584333"/>
          </a:xfrm>
          <a:prstGeom prst="rect">
            <a:avLst/>
          </a:prstGeom>
          <a:solidFill>
            <a:srgbClr val="F2DCDB">
              <a:alpha val="1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ysClr val="windowText" lastClr="000000"/>
                </a:solidFill>
              </a:rPr>
              <a:t>Estrato 1</a:t>
            </a:r>
            <a:endParaRPr lang="es-P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Marcador de contenido 6"/>
          <p:cNvSpPr>
            <a:spLocks noGrp="1"/>
          </p:cNvSpPr>
          <p:nvPr>
            <p:ph idx="1"/>
          </p:nvPr>
        </p:nvSpPr>
        <p:spPr>
          <a:xfrm>
            <a:off x="6690947" y="1597862"/>
            <a:ext cx="4695092" cy="4899656"/>
          </a:xfrm>
        </p:spPr>
        <p:txBody>
          <a:bodyPr>
            <a:noAutofit/>
          </a:bodyPr>
          <a:lstStyle/>
          <a:p>
            <a:pPr lvl="0"/>
            <a:r>
              <a:rPr lang="es-MX" sz="1800" b="1" dirty="0"/>
              <a:t>Dos variables:</a:t>
            </a:r>
          </a:p>
          <a:p>
            <a:pPr lvl="1"/>
            <a:r>
              <a:rPr lang="es-MX" sz="1600" dirty="0"/>
              <a:t>Tamaño: Número de IIEE públicas</a:t>
            </a:r>
          </a:p>
          <a:p>
            <a:pPr lvl="1">
              <a:spcBef>
                <a:spcPts val="1000"/>
              </a:spcBef>
            </a:pPr>
            <a:r>
              <a:rPr lang="es-MX" sz="1600" dirty="0"/>
              <a:t>Dispersión geográfica: % IIEE públicas primaria multigrado (</a:t>
            </a:r>
            <a:r>
              <a:rPr lang="es-MX" sz="1600" dirty="0" err="1"/>
              <a:t>unidocentes</a:t>
            </a:r>
            <a:r>
              <a:rPr lang="es-MX" sz="1600" dirty="0"/>
              <a:t> y </a:t>
            </a:r>
            <a:r>
              <a:rPr lang="es-MX" sz="1600" dirty="0" err="1"/>
              <a:t>polidocentes</a:t>
            </a:r>
            <a:r>
              <a:rPr lang="es-MX" sz="1600" dirty="0"/>
              <a:t>)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MX" sz="1600" dirty="0"/>
          </a:p>
          <a:p>
            <a:pPr lvl="0">
              <a:spcAft>
                <a:spcPts val="1800"/>
              </a:spcAft>
            </a:pPr>
            <a:r>
              <a:rPr lang="es-MX" sz="1800" b="1" dirty="0"/>
              <a:t>Dos umbrales: </a:t>
            </a:r>
            <a:r>
              <a:rPr lang="es-MX" sz="1800" dirty="0"/>
              <a:t>promedio por UE a nivel nacional de cada variable</a:t>
            </a:r>
            <a:r>
              <a:rPr lang="x-none" sz="1800" dirty="0"/>
              <a:t>.</a:t>
            </a:r>
            <a:endParaRPr lang="es-PE" sz="1800" dirty="0"/>
          </a:p>
          <a:p>
            <a:pPr lvl="0"/>
            <a:r>
              <a:rPr lang="es-MX" sz="1800" b="1" dirty="0"/>
              <a:t>Cuatro grupos:</a:t>
            </a:r>
          </a:p>
          <a:p>
            <a:pPr lvl="1"/>
            <a:r>
              <a:rPr lang="es-PE" sz="1600" dirty="0"/>
              <a:t>Estrato 1: bajo dispersión y bajo tamaño </a:t>
            </a:r>
          </a:p>
          <a:p>
            <a:pPr lvl="1"/>
            <a:r>
              <a:rPr lang="es-PE" sz="1600" dirty="0"/>
              <a:t>Estrato 2: alto dispersión y bajo tamaño </a:t>
            </a:r>
          </a:p>
          <a:p>
            <a:pPr lvl="1"/>
            <a:r>
              <a:rPr lang="es-PE" sz="1600" dirty="0"/>
              <a:t>Estrato 3: bajo dispersión y alto tamaño </a:t>
            </a:r>
          </a:p>
          <a:p>
            <a:pPr lvl="1">
              <a:spcAft>
                <a:spcPts val="1800"/>
              </a:spcAft>
            </a:pPr>
            <a:r>
              <a:rPr lang="es-PE" sz="1600" dirty="0"/>
              <a:t>Estrato 4: alto dispersión y alto tamaño</a:t>
            </a:r>
          </a:p>
          <a:p>
            <a:r>
              <a:rPr lang="es-MX" sz="1800" b="1" dirty="0"/>
              <a:t>Metas diferenciadas </a:t>
            </a:r>
            <a:r>
              <a:rPr lang="es-MX" sz="1800" dirty="0"/>
              <a:t>por estrato cuando corresponda.</a:t>
            </a:r>
            <a:endParaRPr lang="es-ES" sz="1800" dirty="0"/>
          </a:p>
          <a:p>
            <a:pPr>
              <a:spcAft>
                <a:spcPts val="1800"/>
              </a:spcAft>
            </a:pPr>
            <a:endParaRPr lang="es-PE" sz="18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65049" y="19381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</a:t>
            </a:r>
            <a:r>
              <a:rPr lang="es-PE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metas diferenciadas por estrato</a:t>
            </a:r>
          </a:p>
        </p:txBody>
      </p:sp>
    </p:spTree>
    <p:extLst>
      <p:ext uri="{BB962C8B-B14F-4D97-AF65-F5344CB8AC3E}">
        <p14:creationId xmlns:p14="http://schemas.microsoft.com/office/powerpoint/2010/main" val="2632138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2476" y="293185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recursos condicionados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5616357" y="1548073"/>
            <a:ext cx="5720338" cy="5328184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900" indent="-3429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s-PE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Los montos máximos asignables (MMA) son los recursos que serán transferidos a las UE si cumplen todos los Compromisos de Desempeño.</a:t>
            </a:r>
          </a:p>
          <a:p>
            <a:pPr>
              <a:buFont typeface="Wingdings" pitchFamily="2" charset="2"/>
              <a:buChar char="§"/>
              <a:defRPr/>
            </a:pPr>
            <a:endParaRPr lang="es-PE" sz="15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s-MX" sz="1500" dirty="0">
                <a:latin typeface="Century Gothic" pitchFamily="34" charset="0"/>
                <a:cs typeface="Times New Roman" panose="02020603050405020304" pitchFamily="18" charset="0"/>
              </a:rPr>
              <a:t>Cada compromiso tiene un ponderador que determina la proporción de recursos que serán transferidos en el tramo correspondiente (si un compromiso no corresponde a alguna unidad ejecutora, se mantiene el peso relativo de los demás).</a:t>
            </a:r>
          </a:p>
          <a:p>
            <a:pPr marL="0" indent="0">
              <a:buNone/>
              <a:defRPr/>
            </a:pPr>
            <a:endParaRPr lang="es-PE" sz="15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PE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La determinación de los MMA se basa en:</a:t>
            </a:r>
          </a:p>
          <a:p>
            <a:pPr marL="457200" lvl="1" indent="0">
              <a:buNone/>
              <a:defRPr/>
            </a:pPr>
            <a:r>
              <a:rPr lang="es-MX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- Recursos programados desde el MINEDU para financiar actividades específicas de intervenciones pedagógicas en el marco del PP PELA y PP ACCESO.</a:t>
            </a:r>
          </a:p>
          <a:p>
            <a:pPr marL="457200" lvl="1" indent="0">
              <a:buNone/>
              <a:defRPr/>
            </a:pPr>
            <a:r>
              <a:rPr lang="es-MX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-   Monto mínimo del MMA por Unidad Ejecutora: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s-MX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Tramo 1: S/. 100,000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s-MX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Tramo 2: S/. 150,000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s-MX" sz="15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Tramo 3: S/. 200,000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s-MX" sz="15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"/>
          <p:cNvGraphicFramePr/>
          <p:nvPr>
            <p:extLst>
              <p:ext uri="{D42A27DB-BD31-4B8C-83A1-F6EECF244321}">
                <p14:modId xmlns:p14="http://schemas.microsoft.com/office/powerpoint/2010/main" val="3213130318"/>
              </p:ext>
            </p:extLst>
          </p:nvPr>
        </p:nvGraphicFramePr>
        <p:xfrm>
          <a:off x="-236434" y="1762312"/>
          <a:ext cx="5742160" cy="464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2"/>
          <p:cNvSpPr txBox="1"/>
          <p:nvPr/>
        </p:nvSpPr>
        <p:spPr>
          <a:xfrm>
            <a:off x="458123" y="1165922"/>
            <a:ext cx="471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Recursos condicionados por cumplimiento de </a:t>
            </a:r>
            <a:r>
              <a:rPr lang="es-MX" sz="1600" b="1" dirty="0" err="1">
                <a:latin typeface="Century Gothic" pitchFamily="34" charset="0"/>
                <a:cs typeface="Times New Roman" panose="02020603050405020304" pitchFamily="18" charset="0"/>
              </a:rPr>
              <a:t>CdD</a:t>
            </a:r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 2015</a:t>
            </a:r>
            <a:endParaRPr lang="es-PE" sz="1600" b="1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106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7004132" y="2467544"/>
            <a:ext cx="4088633" cy="4959306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900" indent="-3429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PE" sz="1500" dirty="0">
                <a:latin typeface="Century Gothic" pitchFamily="34" charset="0"/>
                <a:cs typeface="Times New Roman" panose="02020603050405020304" pitchFamily="18" charset="0"/>
              </a:rPr>
              <a:t>Si la UE hubiera cumplido con todos los compromisos del tramo 2, hubiera recibido su MMA de dicho tramo =           S/. 525,500.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PE" sz="1500" dirty="0">
                <a:latin typeface="Century Gothic" pitchFamily="34" charset="0"/>
                <a:cs typeface="Times New Roman" panose="02020603050405020304" pitchFamily="18" charset="0"/>
              </a:rPr>
              <a:t>La UE ha cumplido con 5 compromisos, que en conjunto pesan 75%, por lo tanto su índice de cumplimiento es 75%.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MX" sz="1500" dirty="0">
                <a:latin typeface="Century Gothic" pitchFamily="34" charset="0"/>
                <a:cs typeface="Times New Roman" panose="02020603050405020304" pitchFamily="18" charset="0"/>
              </a:rPr>
              <a:t>Los recursos que serán transferidos en el Tramo 2 corresponden al 75% del MMA = S/. 393,750.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MX" sz="1500" dirty="0">
                <a:latin typeface="Century Gothic" pitchFamily="34" charset="0"/>
                <a:cs typeface="Times New Roman" panose="02020603050405020304" pitchFamily="18" charset="0"/>
              </a:rPr>
              <a:t>Lo que estaría dejando de recibir la UE por incumplimiento es = S/. 131,250.</a:t>
            </a:r>
            <a:endParaRPr lang="es-PE" sz="1500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2476" y="1458310"/>
            <a:ext cx="807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Ejemplo:</a:t>
            </a:r>
          </a:p>
          <a:p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Unidad Ejecutora “FICTICIO” (Estrato 2)</a:t>
            </a:r>
          </a:p>
          <a:p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MMA del Tramo 2 = S/. 525,500</a:t>
            </a:r>
            <a:endParaRPr lang="es-PE" sz="1600" b="1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3988" y="2806311"/>
            <a:ext cx="3822219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Contratación de transporte y distribución de módulos de Biblioteca para Educación Secundaria </a:t>
            </a:r>
          </a:p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Registro de costeo de servicios básicos en los Institutos y Escuelas de Educación superior Pedagógica </a:t>
            </a:r>
          </a:p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Aprobación y registro de cuadro de horas del personal docente                      </a:t>
            </a:r>
          </a:p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Registro de actos resolutivos para adjudicación y contratación de docentes  </a:t>
            </a:r>
          </a:p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Actualización de información en NEXUS sobre Encargaturas de Directores y Especialistas </a:t>
            </a:r>
          </a:p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Registro de docentes en </a:t>
            </a:r>
            <a:r>
              <a:rPr lang="es-PE" sz="11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PeruEduca</a:t>
            </a:r>
            <a:endParaRPr lang="es-PE" sz="1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68288" lvl="1" indent="-180975" fontAlgn="ctr">
              <a:lnSpc>
                <a:spcPct val="150000"/>
              </a:lnSpc>
              <a:buFont typeface="+mj-lt"/>
              <a:buAutoNum type="arabicPeriod"/>
            </a:pPr>
            <a:r>
              <a:rPr lang="es-PE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Aprobación y registro de actas consolidadas de evaluación por UGEL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102476" y="2856995"/>
            <a:ext cx="6637283" cy="8167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92905" y="2491193"/>
            <a:ext cx="236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89ABB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 del Tramo 2</a:t>
            </a:r>
            <a:endParaRPr lang="es-ES" sz="1400" b="1" dirty="0">
              <a:solidFill>
                <a:srgbClr val="89ABB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75748" y="2514634"/>
            <a:ext cx="112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89ABB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Ponderador</a:t>
            </a:r>
            <a:endParaRPr lang="es-PE" sz="1200" b="1" dirty="0">
              <a:solidFill>
                <a:srgbClr val="89ABB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58836" y="2513653"/>
            <a:ext cx="81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89ABB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Cumple</a:t>
            </a:r>
            <a:endParaRPr lang="es-PE" sz="1200" b="1" dirty="0">
              <a:solidFill>
                <a:srgbClr val="89ABB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70236" y="3649602"/>
            <a:ext cx="6141685" cy="2559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394724" y="6205085"/>
            <a:ext cx="6177545" cy="18059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370236" y="4398683"/>
            <a:ext cx="6141685" cy="8898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409393" y="4902165"/>
            <a:ext cx="6141685" cy="336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412655" y="5440546"/>
            <a:ext cx="6141685" cy="11885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389815" y="5879187"/>
            <a:ext cx="6180840" cy="1544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4953067" y="3099173"/>
            <a:ext cx="484182" cy="3415705"/>
            <a:chOff x="6719647" y="2750997"/>
            <a:chExt cx="518918" cy="3568979"/>
          </a:xfrm>
        </p:grpSpPr>
        <p:sp>
          <p:nvSpPr>
            <p:cNvPr id="21" name="CuadroTexto 20"/>
            <p:cNvSpPr txBox="1"/>
            <p:nvPr/>
          </p:nvSpPr>
          <p:spPr>
            <a:xfrm>
              <a:off x="6719647" y="2750997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15%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744010" y="3569281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744940" y="4231018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15%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6744010" y="4781730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757501" y="5300274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15%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746976" y="5681845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765359" y="6061531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15%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5" y="3090247"/>
            <a:ext cx="290866" cy="29086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01" y="6260398"/>
            <a:ext cx="290866" cy="2908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2" y="4951543"/>
            <a:ext cx="290866" cy="29086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73" y="5882392"/>
            <a:ext cx="290866" cy="29086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73" y="3905225"/>
            <a:ext cx="242194" cy="24219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74" y="5536268"/>
            <a:ext cx="242194" cy="24219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54" y="4434144"/>
            <a:ext cx="290866" cy="290866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3974779" y="2512583"/>
            <a:ext cx="63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89ABB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Meta</a:t>
            </a:r>
            <a:endParaRPr lang="es-PE" sz="1200" b="1" dirty="0">
              <a:solidFill>
                <a:srgbClr val="89ABB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4073769" y="3126559"/>
            <a:ext cx="501698" cy="3391073"/>
            <a:chOff x="6724370" y="2724365"/>
            <a:chExt cx="537691" cy="3543242"/>
          </a:xfrm>
        </p:grpSpPr>
        <p:sp>
          <p:nvSpPr>
            <p:cNvPr id="37" name="CuadroTexto 36"/>
            <p:cNvSpPr txBox="1"/>
            <p:nvPr/>
          </p:nvSpPr>
          <p:spPr>
            <a:xfrm>
              <a:off x="6748873" y="2724365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90%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6733354" y="3537972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80%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742131" y="4174710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80%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724370" y="4706677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85%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764272" y="5234480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90%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6752831" y="5627650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70%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6788855" y="6009162"/>
              <a:ext cx="473206" cy="25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80%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ítulo 1"/>
          <p:cNvSpPr txBox="1">
            <a:spLocks/>
          </p:cNvSpPr>
          <p:nvPr/>
        </p:nvSpPr>
        <p:spPr>
          <a:xfrm>
            <a:off x="102476" y="293185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ejemplo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522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65049" y="209578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uso de recursos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08967" y="961697"/>
            <a:ext cx="11013605" cy="5651936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900" indent="-3429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Los usos de los recursos transferidos son:</a:t>
            </a:r>
            <a:endParaRPr lang="es-PE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es-MX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MX" b="1" u="sng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Tramo 1: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es-PE" b="1" u="sng" dirty="0">
              <a:solidFill>
                <a:srgbClr val="9BA235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Ampliar la implementación del servicio de Acompañamiento Pedagógico en ámbitos focalizados.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Pago de movilidad local para docentes coordinadores PRONOEI en el ámbito rural.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Incremento del pago de propinas de animadoras de PRONOEI en el ámbito rural.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Actividades de asistencia técnica, actividades de difusión y promoción y saneamiento físico legal para ampliación de los servicios de educación de nivel inicial y secundaria.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PE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b="1" u="sng" dirty="0">
                <a:solidFill>
                  <a:srgbClr val="AB3A1C"/>
                </a:solidFill>
                <a:latin typeface="Century Gothic" pitchFamily="34" charset="0"/>
                <a:cs typeface="Times New Roman" panose="02020603050405020304" pitchFamily="18" charset="0"/>
              </a:rPr>
              <a:t>Tramo 2 y 3</a:t>
            </a:r>
            <a:r>
              <a:rPr lang="es-PE" dirty="0">
                <a:solidFill>
                  <a:srgbClr val="AB3A1C"/>
                </a:solidFill>
                <a:latin typeface="Century Gothic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es-PE" dirty="0">
              <a:solidFill>
                <a:srgbClr val="AB3A1C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AB3A1C"/>
                </a:solidFill>
                <a:latin typeface="Century Gothic" pitchFamily="34" charset="0"/>
                <a:cs typeface="Times New Roman" panose="02020603050405020304" pitchFamily="18" charset="0"/>
              </a:rPr>
              <a:t>Complementar la implementación de Soporte Pedagógico en las IIEE focalizadas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MX" dirty="0">
                <a:solidFill>
                  <a:srgbClr val="AB3A1C"/>
                </a:solidFill>
                <a:latin typeface="Century Gothic" pitchFamily="34" charset="0"/>
                <a:cs typeface="Times New Roman" panose="02020603050405020304" pitchFamily="18" charset="0"/>
              </a:rPr>
              <a:t>Necesidades no cubiertas para los usos definidos en el tramo 1.</a:t>
            </a:r>
            <a:endParaRPr lang="es-PE" dirty="0">
              <a:solidFill>
                <a:srgbClr val="AB3A1C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MX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MX" b="1" u="sng" dirty="0">
                <a:solidFill>
                  <a:srgbClr val="34ADA1"/>
                </a:solidFill>
                <a:latin typeface="Century Gothic" pitchFamily="34" charset="0"/>
                <a:cs typeface="Times New Roman" panose="02020603050405020304" pitchFamily="18" charset="0"/>
              </a:rPr>
              <a:t>Todos los tramos </a:t>
            </a:r>
            <a:r>
              <a:rPr lang="es-MX" dirty="0">
                <a:solidFill>
                  <a:srgbClr val="34ADA1"/>
                </a:solidFill>
                <a:latin typeface="Century Gothic" pitchFamily="34" charset="0"/>
                <a:cs typeface="Times New Roman" panose="02020603050405020304" pitchFamily="18" charset="0"/>
              </a:rPr>
              <a:t>(una vez cubiertos las necesidades anteriores):</a:t>
            </a:r>
          </a:p>
          <a:p>
            <a:pPr marL="457200" lvl="1" indent="0">
              <a:spcAft>
                <a:spcPts val="0"/>
              </a:spcAft>
              <a:buNone/>
              <a:defRPr/>
            </a:pPr>
            <a:endParaRPr lang="es-PE" dirty="0">
              <a:solidFill>
                <a:srgbClr val="34ADA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34ADA1"/>
                </a:solidFill>
                <a:latin typeface="Century Gothic" pitchFamily="34" charset="0"/>
                <a:cs typeface="Times New Roman" panose="02020603050405020304" pitchFamily="18" charset="0"/>
              </a:rPr>
              <a:t>Pago de servicios básicos (luz, agua, telefonía, internet) en las IIEE públicas de Educación Básica.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34ADA1"/>
                </a:solidFill>
                <a:latin typeface="Century Gothic" pitchFamily="34" charset="0"/>
                <a:cs typeface="Times New Roman" panose="02020603050405020304" pitchFamily="18" charset="0"/>
              </a:rPr>
              <a:t>Pago de servicios para la distribución de materiales educativos.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E" dirty="0">
                <a:solidFill>
                  <a:srgbClr val="34ADA1"/>
                </a:solidFill>
                <a:latin typeface="Century Gothic" pitchFamily="34" charset="0"/>
                <a:cs typeface="Times New Roman" panose="02020603050405020304" pitchFamily="18" charset="0"/>
              </a:rPr>
              <a:t>Otras actividades relacionadas a la Gestión del Programa Presupuestal PELA y ACCESO. </a:t>
            </a:r>
          </a:p>
        </p:txBody>
      </p:sp>
    </p:spTree>
    <p:extLst>
      <p:ext uri="{BB962C8B-B14F-4D97-AF65-F5344CB8AC3E}">
        <p14:creationId xmlns:p14="http://schemas.microsoft.com/office/powerpoint/2010/main" val="16556706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5049" y="293186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bonos por cumplimiento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99467" y="1341184"/>
            <a:ext cx="11240955" cy="5516816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900" indent="-3429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Los recursos no transferidos por incumplimiento son utilizados para otorgar bonos por cumplimiento global de los compromisos.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Century Gothic" pitchFamily="34" charset="0"/>
                <a:cs typeface="Times New Roman" panose="02020603050405020304" pitchFamily="18" charset="0"/>
              </a:rPr>
              <a:t>Se han definido dos bonos según el grado de cumplimiento por UE de educación: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s-MX" sz="600" dirty="0">
              <a:solidFill>
                <a:sysClr val="windowText" lastClr="0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inta hacia abajo 1"/>
          <p:cNvSpPr/>
          <p:nvPr/>
        </p:nvSpPr>
        <p:spPr>
          <a:xfrm>
            <a:off x="7196959" y="2995680"/>
            <a:ext cx="3531476" cy="1671144"/>
          </a:xfrm>
          <a:prstGeom prst="ribbon">
            <a:avLst/>
          </a:prstGeom>
          <a:solidFill>
            <a:srgbClr val="AB3A1C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BONO 100</a:t>
            </a:r>
            <a:endParaRPr 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inta curvada hacia abajo 9"/>
          <p:cNvSpPr/>
          <p:nvPr/>
        </p:nvSpPr>
        <p:spPr>
          <a:xfrm>
            <a:off x="1326926" y="2995680"/>
            <a:ext cx="3531476" cy="1671144"/>
          </a:xfrm>
          <a:prstGeom prst="ellipseRibbon">
            <a:avLst/>
          </a:prstGeom>
          <a:solidFill>
            <a:srgbClr val="89ABB5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BONO 10</a:t>
            </a:r>
            <a:endParaRPr 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uadroTexto 2"/>
          <p:cNvSpPr txBox="1"/>
          <p:nvPr/>
        </p:nvSpPr>
        <p:spPr>
          <a:xfrm>
            <a:off x="338953" y="4870054"/>
            <a:ext cx="558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Unidades Ejecutoras que cumplen con al menos 10 compromisos: dos (02) compromisos del tramo 1, cuatro (04) del tramo 2 y cuatro (04) del tramo 3.</a:t>
            </a:r>
            <a:endParaRPr lang="es-PE" sz="1600" b="1" dirty="0">
              <a:solidFill>
                <a:srgbClr val="89ABB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0"/>
          <p:cNvSpPr txBox="1"/>
          <p:nvPr/>
        </p:nvSpPr>
        <p:spPr>
          <a:xfrm>
            <a:off x="6759466" y="4870054"/>
            <a:ext cx="4406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AB3A1C"/>
                </a:solidFill>
                <a:latin typeface="Century Gothic" pitchFamily="34" charset="0"/>
                <a:cs typeface="Times New Roman" panose="02020603050405020304" pitchFamily="18" charset="0"/>
              </a:rPr>
              <a:t>Unidades Ejecutoras que cumplen con la totalidad de los compromisos que le corresponden cumplir en los tres tramos (y que suman más de 13). </a:t>
            </a:r>
            <a:endParaRPr lang="es-PE" sz="1600" b="1" dirty="0">
              <a:solidFill>
                <a:srgbClr val="AB3A1C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45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23653"/>
              </p:ext>
            </p:extLst>
          </p:nvPr>
        </p:nvGraphicFramePr>
        <p:xfrm>
          <a:off x="268940" y="1089220"/>
          <a:ext cx="11134168" cy="5363390"/>
        </p:xfrm>
        <a:graphic>
          <a:graphicData uri="http://schemas.openxmlformats.org/drawingml/2006/table">
            <a:tbl>
              <a:tblPr/>
              <a:tblGrid>
                <a:gridCol w="94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1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Compromiso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Metas por Estratos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UE que cumplieron con la meta según su estrato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Tramo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Planificación para la distribución de materiales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Contratación de acompañantes y formadores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Actualización de MAPRO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9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Tramo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Contratación de transporte para Bibliotecas de Secundaria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Costeo de Servicios Básicos de ISP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Cuadro de Horas registrado en NEXUS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Adjudicación de Plazas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Registro de Encargaturas en NEXUS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Registro en PeruEduca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evaluación SIAGIE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6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Tramo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Distribución de Materiales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Actualización SUP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Cierre año académico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Aprobación de nóminas de matrícula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DNI inicial validado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Ficha de mantenimiento aprobada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Registro actualizado de PRONOEIs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Descarga y cuestionario SICRECE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65049" y="30895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Resultados 2015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7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5049" y="30895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Resultados 2015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978885"/>
              </p:ext>
            </p:extLst>
          </p:nvPr>
        </p:nvGraphicFramePr>
        <p:xfrm>
          <a:off x="282388" y="1313485"/>
          <a:ext cx="11725836" cy="545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9057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0966" y="244247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Asistencia Técnica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6987" y="152660"/>
            <a:ext cx="1120971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latin typeface="Century Gothic" panose="020B0502020202020204" pitchFamily="34" charset="0"/>
            </a:endParaRPr>
          </a:p>
          <a:p>
            <a:endParaRPr lang="es-MX" b="1" dirty="0">
              <a:latin typeface="Century Gothic" panose="020B0502020202020204" pitchFamily="34" charset="0"/>
            </a:endParaRPr>
          </a:p>
          <a:p>
            <a:endParaRPr lang="es-MX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latin typeface="Century Gothic" panose="020B0502020202020204" pitchFamily="34" charset="0"/>
              </a:rPr>
              <a:t>Proceso de fortalecimiento de capacidades y habilidades de los servidores públicos de las UE de educación a nivel nacional para el cumplimiento de los Compromisos de Desempeño 2015.</a:t>
            </a:r>
          </a:p>
          <a:p>
            <a:endParaRPr lang="es-MX" sz="17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Century Gothic" panose="020B0502020202020204" pitchFamily="34" charset="0"/>
              </a:rPr>
              <a:t>Se llevó a cabo 3 asistencias técnicas:</a:t>
            </a: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1000" dirty="0">
              <a:latin typeface="Century Gothic" panose="020B0502020202020204" pitchFamily="34" charset="0"/>
            </a:endParaRPr>
          </a:p>
          <a:p>
            <a:endParaRPr lang="es-MX" sz="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Century Gothic" panose="020B0502020202020204" pitchFamily="34" charset="0"/>
              </a:rPr>
              <a:t>10 Direcciones, Oficinas y Unidades participantes desarrollaron sesiones de soporte y asesoría de manera coordinada y articulada.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>
                <a:latin typeface="Century Gothic" panose="020B0502020202020204" pitchFamily="34" charset="0"/>
              </a:rPr>
              <a:t>100% de Direcciones Regionales de Educación firmaron un acta de acuerdo para facilitar el logro de los Compromisos de Desempeño.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02502"/>
              </p:ext>
            </p:extLst>
          </p:nvPr>
        </p:nvGraphicFramePr>
        <p:xfrm>
          <a:off x="850742" y="2220718"/>
          <a:ext cx="90654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194">
                <a:tc>
                  <a:txBody>
                    <a:bodyPr/>
                    <a:lstStyle/>
                    <a:p>
                      <a:pPr algn="ctr"/>
                      <a:r>
                        <a:rPr lang="es-PE" sz="16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Asistencias Técnicas según Tramos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de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de talleres realizados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de participantes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1ra Asistencia técnica: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 de octubre al 21 de noviembre de 2014.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2,908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2da Asistencia técnica: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al 30 de enero de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3ra Asistencia técnica: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 al 30 de abril de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2,702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37829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222997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Conclusiones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1724" y="1045356"/>
            <a:ext cx="108823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35560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El MINEDU está a cargo del diseño de los compromisos (incluyendo metas), seguimiento y verificación del cumplimiento, así como asistencia técnica. </a:t>
            </a:r>
          </a:p>
          <a:p>
            <a:pPr marL="269875" algn="just"/>
            <a:endParaRPr lang="es-PE" sz="1700" dirty="0">
              <a:latin typeface="Century Gothic" pitchFamily="34" charset="0"/>
            </a:endParaRPr>
          </a:p>
          <a:p>
            <a:pPr marL="625475" indent="-35560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Los recursos condicionados formaron parte de la programación centralizada que debía ser transferida a regiones, principalmente para determinadas actividades priorizadas por el MINEDU. </a:t>
            </a:r>
          </a:p>
          <a:p>
            <a:pPr marL="625475" indent="-35560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625475" indent="-35560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Se ha tenido un índice de cumplimiento global de 86.5%, transfiriéndose el 85.2% de los recursos condicionados por cumplimiento de los compromisos.</a:t>
            </a:r>
          </a:p>
          <a:p>
            <a:pPr marL="625475" indent="-35560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625475" indent="-35560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136 UE de educación fueron acreedoras del Bono 10, mientras que 20 UE obtuvieron el Bono 100, las cuales pertenecen a la mitad de regiones del país. El monto distribuido por Bonos representa el 14.8% del monto máximo asignable.</a:t>
            </a:r>
          </a:p>
          <a:p>
            <a:pPr marL="625475" indent="-35560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625475" lvl="1" indent="-355600" algn="just">
              <a:buFont typeface="Arial" pitchFamily="34" charset="0"/>
              <a:buChar char="•"/>
            </a:pPr>
            <a:r>
              <a:rPr lang="es-ES" sz="1700" dirty="0">
                <a:latin typeface="Century Gothic" pitchFamily="34" charset="0"/>
              </a:rPr>
              <a:t>La asistencia técnica contribuyó a la difusión y al soporte necesario a los funcionarios de las UE.</a:t>
            </a:r>
          </a:p>
          <a:p>
            <a:pPr marL="625475" lvl="1" indent="-355600" algn="just">
              <a:buFont typeface="Arial" pitchFamily="34" charset="0"/>
              <a:buChar char="•"/>
            </a:pPr>
            <a:endParaRPr lang="es-ES" sz="1700" dirty="0">
              <a:latin typeface="Century Gothic" pitchFamily="34" charset="0"/>
            </a:endParaRPr>
          </a:p>
          <a:p>
            <a:pPr marL="625475" lvl="1" indent="-355600" algn="just">
              <a:buFont typeface="Arial" pitchFamily="34" charset="0"/>
              <a:buChar char="•"/>
            </a:pPr>
            <a:r>
              <a:rPr lang="es-ES" sz="1700" dirty="0">
                <a:latin typeface="Century Gothic" pitchFamily="34" charset="0"/>
              </a:rPr>
              <a:t>La participación de los directores de UE en las asistencias técnicas es favorable para la resolución de dificultades, y el respaldo político para el cumplimiento de los compromisos.</a:t>
            </a:r>
          </a:p>
          <a:p>
            <a:pPr marL="625475" lvl="1" indent="-355600" algn="just">
              <a:buFont typeface="Arial" pitchFamily="34" charset="0"/>
              <a:buChar char="•"/>
            </a:pPr>
            <a:endParaRPr lang="es-ES" sz="17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625475" lvl="1" indent="-355600" algn="just">
              <a:buFont typeface="Arial" pitchFamily="34" charset="0"/>
              <a:buChar char="•"/>
            </a:pPr>
            <a:endParaRPr lang="es-ES" sz="17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269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83067" y="882688"/>
            <a:ext cx="10302240" cy="73034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400" i="0" u="none" strike="noStrike" kern="1200" cap="none" spc="0" normalizeH="0" baseline="0" noProof="0" dirty="0">
                <a:ln>
                  <a:noFill/>
                </a:ln>
                <a:solidFill>
                  <a:srgbClr val="89ABB5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83066" y="2065841"/>
            <a:ext cx="7347444" cy="434955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s-MX" sz="2000" dirty="0">
                <a:latin typeface="Calibri (Títulos)"/>
                <a:cs typeface="Times New Roman" panose="02020603050405020304" pitchFamily="18" charset="0"/>
              </a:rPr>
              <a:t>Unidad de Financiamiento por Desempeño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s-MX" sz="2000" dirty="0">
                <a:latin typeface="Calibri (Títulos)"/>
                <a:cs typeface="Times New Roman" panose="02020603050405020304" pitchFamily="18" charset="0"/>
              </a:rPr>
              <a:t>Herramientas de financiamiento por desempeño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s-MX" sz="2000" dirty="0">
                <a:latin typeface="Calibri (Títulos)"/>
                <a:cs typeface="Times New Roman" panose="02020603050405020304" pitchFamily="18" charset="0"/>
              </a:rPr>
              <a:t>Compromisos de Desempeño 2015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s-PE" sz="2000" dirty="0">
                <a:latin typeface="Calibri (Títulos)"/>
                <a:cs typeface="Times New Roman" panose="02020603050405020304" pitchFamily="18" charset="0"/>
              </a:rPr>
              <a:t>Bono de Incentivo al Desempeño Escolar (“Bono Escuela”)</a:t>
            </a:r>
            <a:endParaRPr lang="es-MX" sz="2000" dirty="0">
              <a:latin typeface="Calibri (Títulos)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s-MX" sz="2000" dirty="0">
              <a:latin typeface="Calibri (Títulos)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3.bp.blogspot.com/_i09DsApR8kI/S__vgL5NDpI/AAAAAAAAAFo/wEoH_XYwjyg/s1600/Peru_DSC2225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13" y="866447"/>
            <a:ext cx="2956378" cy="198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8" descr="http://4.bp.blogspot.com/_i09DsApR8kI/S_xB1PQNEPI/AAAAAAAAAAM/M2-rB2uIfL0/s400/peru%2520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1" y="1813052"/>
            <a:ext cx="2626304" cy="174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La Mesa op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39" y="3393380"/>
            <a:ext cx="2762250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30028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Lecciones aprendidas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049" y="1015020"/>
            <a:ext cx="10989054" cy="592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anose="020B0502020202020204" pitchFamily="34" charset="0"/>
              </a:rPr>
              <a:t>Los compromisos deben estar directamente vinculados con la provisión de los servicios educativos.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Contar previamente con condiciones legales y operativas que sean necesarias para el cumplimiento de los compromisos y que dependan del MINEDU.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Contar con compromisos diferenciados entre UGEL y DRE. 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De ser posible, brindar flexibilidad en uso de recursos transferidos: cubrir necesidades de cada UE, sin  perjudicar las metas programadas, sino que sirva para ampliarlas o brindar una mayor calidad de las mismas.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El área responsable en el MINEDU se debe comprometer a realizar seguimiento y acompañamiento a las UE durante la implementación (se comprobó incidencia directa en los índices de cumplimiento). 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MX" sz="17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Incentivar el involucramiento de los Gobiernos Regionales, la decisión política es fundamental.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MX" sz="1700" dirty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PE" sz="1700" dirty="0">
                <a:latin typeface="Century Gothic" pitchFamily="34" charset="0"/>
              </a:rPr>
              <a:t>El proceso para el cumplimiento de los compromisos debe estar claramente definido, para que se pueda orientar de forma clara y precisa a las UE.</a:t>
            </a: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275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Lecciones aprendidas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049" y="1015020"/>
            <a:ext cx="11296482" cy="531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s-PE" sz="1750" dirty="0">
                <a:latin typeface="Century Gothic" pitchFamily="34" charset="0"/>
              </a:rPr>
              <a:t>Los mecanismos de evaluación del cumplimiento de los compromisos deben ser  metodológicamente adecuados y se debe dar plazo suficiente para su verificación tras la fecha de cierre.</a:t>
            </a: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50" dirty="0">
              <a:latin typeface="Century Gothic" pitchFamily="34" charset="0"/>
            </a:endParaRPr>
          </a:p>
          <a:p>
            <a:pPr lvl="1">
              <a:lnSpc>
                <a:spcPct val="114000"/>
              </a:lnSpc>
            </a:pPr>
            <a:endParaRPr lang="es-PE" sz="1750" dirty="0">
              <a:latin typeface="Century Gothic" pitchFamily="34" charset="0"/>
            </a:endParaRPr>
          </a:p>
          <a:p>
            <a:pPr lvl="1">
              <a:lnSpc>
                <a:spcPct val="114000"/>
              </a:lnSpc>
            </a:pPr>
            <a:r>
              <a:rPr lang="es-MX" sz="1750" b="1" dirty="0">
                <a:latin typeface="Century Gothic" pitchFamily="34" charset="0"/>
              </a:rPr>
              <a:t>Respecto a la Asistencia Técnica:</a:t>
            </a:r>
            <a:endParaRPr lang="es-PE" sz="1750" b="1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s-PE" sz="1750" dirty="0">
                <a:latin typeface="Century Gothic" pitchFamily="34" charset="0"/>
              </a:rPr>
              <a:t>Realizar AT como equipo MINEDU permite trabajar de manera coordinada con un mismo público objetivo y con los mismos recursos, lo que la hace costo – efectiva.</a:t>
            </a: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5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s-PE" sz="1750" dirty="0">
                <a:latin typeface="Century Gothic" pitchFamily="34" charset="0"/>
              </a:rPr>
              <a:t>Establecer objetivos y productos claros, así como una metodología estandarizada de acuerdo a cada Compromiso de Desempeño.</a:t>
            </a: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5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s-ES" sz="1750" dirty="0">
                <a:latin typeface="Century Gothic" pitchFamily="34" charset="0"/>
              </a:rPr>
              <a:t>La participación de los directores de UE en las asistencias técnicas es favorable para la resolución de dificultades, y el respaldo político para el cumplimiento de los compromisos.</a:t>
            </a:r>
            <a:endParaRPr lang="es-PE" sz="175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50" dirty="0">
              <a:latin typeface="Century Gothic" pitchFamily="34" charset="0"/>
            </a:endParaRPr>
          </a:p>
          <a:p>
            <a:pPr marL="742950" lvl="1" indent="-285750">
              <a:lnSpc>
                <a:spcPct val="114000"/>
              </a:lnSpc>
              <a:buFont typeface="Arial" pitchFamily="34" charset="0"/>
              <a:buChar char="•"/>
            </a:pPr>
            <a:endParaRPr lang="es-PE" sz="175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14000"/>
              </a:lnSpc>
              <a:buFont typeface="Arial" pitchFamily="34" charset="0"/>
              <a:buChar char="•"/>
            </a:pPr>
            <a:endParaRPr lang="es-PE" sz="17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6305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solidFill>
                  <a:srgbClr val="89ABB5"/>
                </a:solidFill>
              </a:rPr>
              <a:t>Bono de Incentivo al Desempeño Escolar (“Bono Escuela”)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51155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154" y="443726"/>
            <a:ext cx="10972800" cy="1143000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Prácticas internacionales: Bonos por desempeño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87680" y="1908814"/>
            <a:ext cx="2157984" cy="112699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¿Qué se mide como desempeño?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87680" y="3083818"/>
            <a:ext cx="2157984" cy="70078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¿A quién se premia?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87680" y="3829144"/>
            <a:ext cx="2157984" cy="53965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¿Cuánto recibe?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87680" y="4418823"/>
            <a:ext cx="2157984" cy="52147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¿Cuándo lo recibe?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87680" y="4990322"/>
            <a:ext cx="2157984" cy="144857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¿Qué dice la evaluación?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722880" y="1921514"/>
            <a:ext cx="8465820" cy="11269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Insumos (</a:t>
            </a:r>
            <a:r>
              <a:rPr lang="es-P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p.e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asistencia docente) vs. resultados (</a:t>
            </a:r>
            <a:r>
              <a:rPr lang="es-P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p.e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aprendizajes).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test scores vs. test scores más otras cosas.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específicas vs. torneo (ranking).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722880" y="3096518"/>
            <a:ext cx="8465820" cy="700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1" indent="-355600">
              <a:buFont typeface="Arial" panose="020B0604020202020204" pitchFamily="34" charset="0"/>
              <a:buChar char="•"/>
            </a:pPr>
            <a:endParaRPr lang="es-PE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 individual, grupo de docentes (escuela) o alumnos (solo en experimentos).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722880" y="3841844"/>
            <a:ext cx="8465820" cy="539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60%-300% de salario mensual.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722880" y="4431523"/>
            <a:ext cx="8465820" cy="521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Ex–post o ex–ante (solo en experimentos).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722880" y="5003022"/>
            <a:ext cx="8465820" cy="14485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2 experiencias de evaluación de programas nacionales: Chile y Brasil (Pernambuco). Resultados auspiciosos.</a:t>
            </a:r>
          </a:p>
          <a:p>
            <a:pPr lvl="1"/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Aprendizaje (0.15 – 0.30 DE)</a:t>
            </a:r>
          </a:p>
          <a:p>
            <a:pPr lvl="1"/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Promoción y ↓ deserción (medidos solo en Brasil).</a:t>
            </a:r>
          </a:p>
        </p:txBody>
      </p:sp>
    </p:spTree>
    <p:extLst>
      <p:ext uri="{BB962C8B-B14F-4D97-AF65-F5344CB8AC3E}">
        <p14:creationId xmlns:p14="http://schemas.microsoft.com/office/powerpoint/2010/main" val="218619763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419" y="337401"/>
            <a:ext cx="10972800" cy="1143000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Buenas prácticas incorporadas en Bono Escuela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87680" y="1908814"/>
            <a:ext cx="4173220" cy="124129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¿Qué se mide como desempeño?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87680" y="3198118"/>
            <a:ext cx="4173220" cy="57378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¿A quién se premia?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87680" y="3819910"/>
            <a:ext cx="4173220" cy="58699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¿Cuánto recibe?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87680" y="4470401"/>
            <a:ext cx="4173220" cy="6477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¿Cuándo lo recibe?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729480" y="1921514"/>
            <a:ext cx="5646420" cy="12412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(</a:t>
            </a:r>
            <a:r>
              <a:rPr lang="es-P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p.e</a:t>
            </a: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aprendizajes).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scores más otras cosas.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Torneo (ranking).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729480" y="3210818"/>
            <a:ext cx="5646420" cy="573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docentes (escuela).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/>
              <p:cNvSpPr/>
              <p:nvPr/>
            </p:nvSpPr>
            <p:spPr>
              <a:xfrm>
                <a:off x="4729480" y="3832610"/>
                <a:ext cx="5646420" cy="5869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s-P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P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130% de salario mensual (escala 1)</a:t>
                </a:r>
              </a:p>
            </p:txBody>
          </p:sp>
        </mc:Choice>
        <mc:Fallback xmlns=""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480" y="3832610"/>
                <a:ext cx="5646420" cy="58699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redondeado 10"/>
          <p:cNvSpPr/>
          <p:nvPr/>
        </p:nvSpPr>
        <p:spPr>
          <a:xfrm>
            <a:off x="4729480" y="4483101"/>
            <a:ext cx="5646420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Ex-post</a:t>
            </a:r>
          </a:p>
        </p:txBody>
      </p:sp>
    </p:spTree>
    <p:extLst>
      <p:ext uri="{BB962C8B-B14F-4D97-AF65-F5344CB8AC3E}">
        <p14:creationId xmlns:p14="http://schemas.microsoft.com/office/powerpoint/2010/main" val="419561345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77917" y="1348800"/>
            <a:ext cx="52499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>
                <a:latin typeface="Century Gothic" pitchFamily="34" charset="0"/>
              </a:rPr>
              <a:t>“</a:t>
            </a:r>
            <a:r>
              <a:rPr lang="es-MX" b="1" u="sng" dirty="0">
                <a:latin typeface="Century Gothic" pitchFamily="34" charset="0"/>
              </a:rPr>
              <a:t>Reconocimiento de la mejora en el aprendizaje de los estudiantes de las instituciones educativas públicas durante el ejercicio anterior</a:t>
            </a:r>
            <a:r>
              <a:rPr lang="es-MX" dirty="0">
                <a:latin typeface="Century Gothic" pitchFamily="34" charset="0"/>
              </a:rPr>
              <a:t>, a favor del personal directivo, jerárquico y docente de las instituciones educativas públicas de Educación Básica Regular con mejor desempeño”.</a:t>
            </a:r>
          </a:p>
          <a:p>
            <a:pPr algn="just"/>
            <a:endParaRPr lang="es-MX" dirty="0">
              <a:latin typeface="Century Gothic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>
                <a:latin typeface="Century Gothic" pitchFamily="34" charset="0"/>
              </a:rPr>
              <a:t>“No tiene carácter remunerativo ni pensionable, no se incorpora a la remuneración del personal, no forma base de cálculo para la asignación o compensación por tiempo de servicio o cualquier otro tipo de bonificaciones, asignaciones o entregas, ni está afecto a cargas sociales”.</a:t>
            </a:r>
          </a:p>
          <a:p>
            <a:pPr algn="just"/>
            <a:endParaRPr lang="en-US" dirty="0">
              <a:latin typeface="Century Gothic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Definición y Objetivos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3"/>
          <p:cNvGraphicFramePr/>
          <p:nvPr>
            <p:extLst/>
          </p:nvPr>
        </p:nvGraphicFramePr>
        <p:xfrm>
          <a:off x="6414813" y="1348800"/>
          <a:ext cx="5141311" cy="495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40076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96" y="377641"/>
            <a:ext cx="9102127" cy="922522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Creación del Bono de Incentivo al Desempeño Escolar – “BONO ESCUELA”</a:t>
            </a:r>
            <a:endParaRPr lang="es-PE" sz="2800" b="1" dirty="0">
              <a:solidFill>
                <a:srgbClr val="E23338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49" y="1578996"/>
            <a:ext cx="11333431" cy="4498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MX" sz="1600" i="1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1600" dirty="0">
                <a:latin typeface="Century Gothic"/>
                <a:cs typeface="Century Gothic"/>
              </a:rPr>
              <a:t>Normativa del BDE: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MX" sz="1600" b="1" dirty="0">
                <a:latin typeface="Century Gothic"/>
                <a:cs typeface="Century Gothic"/>
              </a:rPr>
              <a:t>DU N° 002-2014 </a:t>
            </a:r>
            <a:r>
              <a:rPr lang="es-MX" sz="1600" dirty="0">
                <a:latin typeface="Century Gothic"/>
                <a:cs typeface="Century Gothic"/>
              </a:rPr>
              <a:t>(28 julio 2014): creación de Bono Escuela y autoriza transferencia hasta S/. 75 millones para su financiamiento en 2014.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MX" sz="1600" b="1" dirty="0">
                <a:latin typeface="Century Gothic"/>
                <a:cs typeface="Century Gothic"/>
              </a:rPr>
              <a:t>DS N° 287-2014-EF </a:t>
            </a:r>
            <a:r>
              <a:rPr lang="es-MX" sz="1600" dirty="0">
                <a:latin typeface="Century Gothic"/>
                <a:cs typeface="Century Gothic"/>
              </a:rPr>
              <a:t>(22 de octubre): establece criterios, requisitos, condiciones y monto del bono.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MX" sz="1600" b="1" dirty="0">
                <a:latin typeface="Century Gothic"/>
                <a:cs typeface="Century Gothic"/>
              </a:rPr>
              <a:t>DS N° 300-2014-EF </a:t>
            </a:r>
            <a:r>
              <a:rPr lang="es-MX" sz="1600" dirty="0">
                <a:latin typeface="Century Gothic"/>
                <a:cs typeface="Century Gothic"/>
              </a:rPr>
              <a:t>(30 de octubre): ejecuta transferencia de recursos a Gobiernos Regionales para pago del BDE 2014.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MX" sz="1600" b="1" dirty="0">
                <a:latin typeface="Century Gothic"/>
                <a:cs typeface="Century Gothic"/>
              </a:rPr>
              <a:t>RSG N° 2024-2014-MINEDU </a:t>
            </a:r>
            <a:r>
              <a:rPr lang="es-MX" sz="1600" dirty="0">
                <a:latin typeface="Century Gothic"/>
                <a:cs typeface="Century Gothic"/>
              </a:rPr>
              <a:t>(30 de octubre): habilitación de recursos para pago del BDE 2014 en Lima Metropolitana.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MX" sz="1600" b="1" dirty="0">
                <a:latin typeface="Century Gothic"/>
                <a:cs typeface="Century Gothic"/>
              </a:rPr>
              <a:t>Ley N° 30281 - ley de presupuesto público 2015 </a:t>
            </a:r>
            <a:r>
              <a:rPr lang="es-MX" sz="1600" dirty="0">
                <a:latin typeface="Century Gothic"/>
                <a:cs typeface="Century Gothic"/>
              </a:rPr>
              <a:t>(4 diciembre): extiende Bono Escuela para 2015 y 2016, y autoriza transferencia hasta S/. 75 millones para su financiamiento en 2015.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06" y="203531"/>
            <a:ext cx="2373425" cy="51701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43338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Procesos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00318" y="626168"/>
          <a:ext cx="11135710" cy="441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2"/>
          <p:cNvSpPr txBox="1"/>
          <p:nvPr/>
        </p:nvSpPr>
        <p:spPr>
          <a:xfrm>
            <a:off x="300318" y="1155847"/>
            <a:ext cx="101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latin typeface="Century Gothic"/>
                <a:cs typeface="Century Gothic"/>
              </a:rPr>
              <a:t>Cinco pasos para el otorgamiento de Bono Escuela: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5117" y="4007224"/>
            <a:ext cx="103542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latin typeface="Century Gothic" panose="020B0502020202020204" pitchFamily="34" charset="0"/>
              </a:rPr>
              <a:t>La selección se basa en un torneo entre IIEE similares, para lo cual se agrupan de acuerdo a su geografía y características particulares, para que la competencia sea lo más justa posible.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7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latin typeface="Century Gothic" panose="020B0502020202020204" pitchFamily="34" charset="0"/>
              </a:rPr>
              <a:t>En cada grupo o estrato, se construye un </a:t>
            </a:r>
            <a:r>
              <a:rPr lang="es-PE" sz="1700" dirty="0" err="1">
                <a:latin typeface="Century Gothic" panose="020B0502020202020204" pitchFamily="34" charset="0"/>
              </a:rPr>
              <a:t>ránking</a:t>
            </a:r>
            <a:r>
              <a:rPr lang="es-PE" sz="1700" dirty="0">
                <a:latin typeface="Century Gothic" panose="020B0502020202020204" pitchFamily="34" charset="0"/>
              </a:rPr>
              <a:t> basado en indicadores de desempeño y se escoge hasta el TOP 35% de IIEE superior.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7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700" dirty="0">
                <a:latin typeface="Century Gothic" panose="020B0502020202020204" pitchFamily="34" charset="0"/>
              </a:rPr>
              <a:t>El bono se asigna a TODO el personal docente y directivo que cumpla determinados requisitos, pero el monto es diferenciado según el cargo y grado de enseñanza del personal beneficiario y la posición de la IE en el ranking.</a:t>
            </a:r>
          </a:p>
        </p:txBody>
      </p:sp>
    </p:spTree>
    <p:extLst>
      <p:ext uri="{BB962C8B-B14F-4D97-AF65-F5344CB8AC3E}">
        <p14:creationId xmlns:p14="http://schemas.microsoft.com/office/powerpoint/2010/main" val="397736989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13750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Procesos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278"/>
          <p:cNvSpPr/>
          <p:nvPr/>
        </p:nvSpPr>
        <p:spPr>
          <a:xfrm>
            <a:off x="8462687" y="3283967"/>
            <a:ext cx="2857371" cy="16434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277"/>
          <p:cNvSpPr/>
          <p:nvPr/>
        </p:nvSpPr>
        <p:spPr>
          <a:xfrm>
            <a:off x="4822833" y="3316742"/>
            <a:ext cx="2857371" cy="15866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4109"/>
          <p:cNvSpPr/>
          <p:nvPr/>
        </p:nvSpPr>
        <p:spPr>
          <a:xfrm>
            <a:off x="1351696" y="3315105"/>
            <a:ext cx="2857371" cy="159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3"/>
          <p:cNvSpPr/>
          <p:nvPr/>
        </p:nvSpPr>
        <p:spPr>
          <a:xfrm>
            <a:off x="1218979" y="2598470"/>
            <a:ext cx="3185651" cy="2322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grpSp>
        <p:nvGrpSpPr>
          <p:cNvPr id="9" name="Grupo 87"/>
          <p:cNvGrpSpPr/>
          <p:nvPr/>
        </p:nvGrpSpPr>
        <p:grpSpPr>
          <a:xfrm>
            <a:off x="2574708" y="2394638"/>
            <a:ext cx="422389" cy="471790"/>
            <a:chOff x="614304" y="2430314"/>
            <a:chExt cx="566457" cy="803758"/>
          </a:xfrm>
        </p:grpSpPr>
        <p:sp>
          <p:nvSpPr>
            <p:cNvPr id="10" name="Rectángulo 88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1" name="Triángulo isósceles 89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ángulo 90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3" name="Conector recto 91"/>
            <p:cNvCxnSpPr>
              <a:stCxn id="11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ángulo 92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5" name="Rectángulo 93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ángulo 94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upo 95"/>
          <p:cNvGrpSpPr/>
          <p:nvPr/>
        </p:nvGrpSpPr>
        <p:grpSpPr>
          <a:xfrm>
            <a:off x="1751768" y="2516424"/>
            <a:ext cx="439251" cy="531789"/>
            <a:chOff x="614304" y="2430314"/>
            <a:chExt cx="566457" cy="803758"/>
          </a:xfrm>
        </p:grpSpPr>
        <p:sp>
          <p:nvSpPr>
            <p:cNvPr id="18" name="Rectángulo 96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9" name="Triángulo isósceles 97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20" name="Rectángulo 98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21" name="Conector recto 99"/>
            <p:cNvCxnSpPr>
              <a:stCxn id="19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100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23" name="Rectángulo 101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24" name="Rectángulo 102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upo 104"/>
          <p:cNvGrpSpPr/>
          <p:nvPr/>
        </p:nvGrpSpPr>
        <p:grpSpPr>
          <a:xfrm>
            <a:off x="2462432" y="4203570"/>
            <a:ext cx="439251" cy="531789"/>
            <a:chOff x="614304" y="2430314"/>
            <a:chExt cx="566457" cy="803758"/>
          </a:xfrm>
        </p:grpSpPr>
        <p:sp>
          <p:nvSpPr>
            <p:cNvPr id="26" name="Rectángulo 105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27" name="Triángulo isósceles 106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28" name="Rectángulo 107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29" name="Conector recto 108"/>
            <p:cNvCxnSpPr>
              <a:stCxn id="27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ángulo 109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31" name="Rectángulo 110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32" name="Rectángulo 111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upo 112"/>
          <p:cNvGrpSpPr/>
          <p:nvPr/>
        </p:nvGrpSpPr>
        <p:grpSpPr>
          <a:xfrm>
            <a:off x="1555870" y="3719186"/>
            <a:ext cx="439251" cy="531789"/>
            <a:chOff x="614304" y="2430314"/>
            <a:chExt cx="566457" cy="803758"/>
          </a:xfrm>
        </p:grpSpPr>
        <p:sp>
          <p:nvSpPr>
            <p:cNvPr id="34" name="Rectángulo 113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35" name="Triángulo isósceles 114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36" name="Rectángulo 115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37" name="Conector recto 116"/>
            <p:cNvCxnSpPr>
              <a:stCxn id="35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117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39" name="Rectángulo 118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40" name="Rectángulo 119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upo 120"/>
          <p:cNvGrpSpPr/>
          <p:nvPr/>
        </p:nvGrpSpPr>
        <p:grpSpPr>
          <a:xfrm>
            <a:off x="2709887" y="3194874"/>
            <a:ext cx="439251" cy="531789"/>
            <a:chOff x="614304" y="2430314"/>
            <a:chExt cx="566457" cy="803758"/>
          </a:xfrm>
        </p:grpSpPr>
        <p:sp>
          <p:nvSpPr>
            <p:cNvPr id="42" name="Rectángulo 121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43" name="Triángulo isósceles 122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44" name="Rectángulo 123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45" name="Conector recto 124"/>
            <p:cNvCxnSpPr>
              <a:stCxn id="43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ángulo 125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47" name="Rectángulo 126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48" name="Rectángulo 127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upo 128"/>
          <p:cNvGrpSpPr/>
          <p:nvPr/>
        </p:nvGrpSpPr>
        <p:grpSpPr>
          <a:xfrm>
            <a:off x="3291274" y="3627730"/>
            <a:ext cx="439251" cy="531789"/>
            <a:chOff x="614304" y="2430314"/>
            <a:chExt cx="566457" cy="803758"/>
          </a:xfrm>
        </p:grpSpPr>
        <p:sp>
          <p:nvSpPr>
            <p:cNvPr id="50" name="Rectángulo 129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51" name="Triángulo isósceles 130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52" name="Rectángulo 131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53" name="Conector recto 132"/>
            <p:cNvCxnSpPr>
              <a:stCxn id="51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ángulo 133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ángulo 134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ángulo 135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upo 136"/>
          <p:cNvGrpSpPr/>
          <p:nvPr/>
        </p:nvGrpSpPr>
        <p:grpSpPr>
          <a:xfrm>
            <a:off x="3353675" y="2540237"/>
            <a:ext cx="439251" cy="531789"/>
            <a:chOff x="614304" y="2430314"/>
            <a:chExt cx="566457" cy="803758"/>
          </a:xfrm>
        </p:grpSpPr>
        <p:sp>
          <p:nvSpPr>
            <p:cNvPr id="58" name="Rectángulo 137"/>
            <p:cNvSpPr/>
            <p:nvPr/>
          </p:nvSpPr>
          <p:spPr>
            <a:xfrm>
              <a:off x="619432" y="2883310"/>
              <a:ext cx="368710" cy="34137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59" name="Triángulo isósceles 138"/>
            <p:cNvSpPr/>
            <p:nvPr/>
          </p:nvSpPr>
          <p:spPr>
            <a:xfrm>
              <a:off x="614304" y="2589943"/>
              <a:ext cx="394391" cy="30442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60" name="Rectángulo 139"/>
            <p:cNvSpPr/>
            <p:nvPr/>
          </p:nvSpPr>
          <p:spPr>
            <a:xfrm>
              <a:off x="737759" y="3053998"/>
              <a:ext cx="176643" cy="1800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cto 140"/>
            <p:cNvCxnSpPr>
              <a:stCxn id="59" idx="5"/>
            </p:cNvCxnSpPr>
            <p:nvPr/>
          </p:nvCxnSpPr>
          <p:spPr>
            <a:xfrm flipV="1">
              <a:off x="910097" y="2430314"/>
              <a:ext cx="4305" cy="3118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ángulo 141"/>
            <p:cNvSpPr/>
            <p:nvPr/>
          </p:nvSpPr>
          <p:spPr>
            <a:xfrm>
              <a:off x="910097" y="2430314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63" name="Rectángulo 142"/>
            <p:cNvSpPr/>
            <p:nvPr/>
          </p:nvSpPr>
          <p:spPr>
            <a:xfrm>
              <a:off x="1003505" y="2464730"/>
              <a:ext cx="98598" cy="15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64" name="Rectángulo 143"/>
            <p:cNvSpPr/>
            <p:nvPr/>
          </p:nvSpPr>
          <p:spPr>
            <a:xfrm>
              <a:off x="1082163" y="2454890"/>
              <a:ext cx="98598" cy="159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sp>
        <p:nvSpPr>
          <p:cNvPr id="65" name="CuadroTexto 4102"/>
          <p:cNvSpPr txBox="1"/>
          <p:nvPr/>
        </p:nvSpPr>
        <p:spPr>
          <a:xfrm>
            <a:off x="1121443" y="1274632"/>
            <a:ext cx="3263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tx2"/>
                </a:solidFill>
                <a:latin typeface="Century Gothic" pitchFamily="34" charset="0"/>
              </a:rPr>
              <a:t>GRUPO A</a:t>
            </a:r>
          </a:p>
          <a:p>
            <a:pPr algn="ctr"/>
            <a:r>
              <a:rPr lang="es-PE" sz="1600" dirty="0">
                <a:solidFill>
                  <a:schemeClr val="tx2"/>
                </a:solidFill>
                <a:latin typeface="Century Gothic" pitchFamily="34" charset="0"/>
              </a:rPr>
              <a:t>IIEE programadas por la ECE </a:t>
            </a:r>
          </a:p>
          <a:p>
            <a:pPr algn="ctr"/>
            <a:r>
              <a:rPr lang="es-PE" sz="1600" dirty="0">
                <a:solidFill>
                  <a:schemeClr val="tx2"/>
                </a:solidFill>
                <a:latin typeface="Century Gothic" pitchFamily="34" charset="0"/>
              </a:rPr>
              <a:t>en </a:t>
            </a:r>
            <a:r>
              <a:rPr lang="es-PE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2° Grado</a:t>
            </a:r>
          </a:p>
        </p:txBody>
      </p:sp>
      <p:sp>
        <p:nvSpPr>
          <p:cNvPr id="66" name="Elipse 4"/>
          <p:cNvSpPr/>
          <p:nvPr/>
        </p:nvSpPr>
        <p:spPr>
          <a:xfrm>
            <a:off x="4691061" y="2598470"/>
            <a:ext cx="3185651" cy="23223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grpSp>
        <p:nvGrpSpPr>
          <p:cNvPr id="67" name="Grupo 4100"/>
          <p:cNvGrpSpPr/>
          <p:nvPr/>
        </p:nvGrpSpPr>
        <p:grpSpPr>
          <a:xfrm>
            <a:off x="6360825" y="2433033"/>
            <a:ext cx="446283" cy="473445"/>
            <a:chOff x="6426465" y="3242411"/>
            <a:chExt cx="446283" cy="564119"/>
          </a:xfrm>
        </p:grpSpPr>
        <p:sp>
          <p:nvSpPr>
            <p:cNvPr id="68" name="Rectángulo 80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69" name="Triángulo isósceles 81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70" name="Rectángulo 82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71" name="Conector recto 83"/>
            <p:cNvCxnSpPr>
              <a:stCxn id="69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ángulo 84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73" name="Rectángulo 85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74" name="Rectángulo 86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upo 144"/>
          <p:cNvGrpSpPr/>
          <p:nvPr/>
        </p:nvGrpSpPr>
        <p:grpSpPr>
          <a:xfrm>
            <a:off x="6105357" y="4300247"/>
            <a:ext cx="446283" cy="473445"/>
            <a:chOff x="6426465" y="3242411"/>
            <a:chExt cx="446283" cy="564119"/>
          </a:xfrm>
        </p:grpSpPr>
        <p:sp>
          <p:nvSpPr>
            <p:cNvPr id="76" name="Rectángulo 145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77" name="Triángulo isósceles 146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78" name="Rectángulo 147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79" name="Conector recto 148"/>
            <p:cNvCxnSpPr>
              <a:stCxn id="77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ángulo 149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81" name="Rectángulo 150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82" name="Rectángulo 151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upo 152"/>
          <p:cNvGrpSpPr/>
          <p:nvPr/>
        </p:nvGrpSpPr>
        <p:grpSpPr>
          <a:xfrm>
            <a:off x="6650736" y="3667800"/>
            <a:ext cx="446283" cy="473445"/>
            <a:chOff x="6426465" y="3242411"/>
            <a:chExt cx="446283" cy="564119"/>
          </a:xfrm>
        </p:grpSpPr>
        <p:sp>
          <p:nvSpPr>
            <p:cNvPr id="84" name="Rectángulo 153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85" name="Triángulo isósceles 154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86" name="Rectángulo 155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87" name="Conector recto 156"/>
            <p:cNvCxnSpPr>
              <a:stCxn id="85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ángulo 157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89" name="Rectángulo 158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90" name="Rectángulo 159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1" name="Grupo 160"/>
          <p:cNvGrpSpPr/>
          <p:nvPr/>
        </p:nvGrpSpPr>
        <p:grpSpPr>
          <a:xfrm>
            <a:off x="6239103" y="3170982"/>
            <a:ext cx="446283" cy="473445"/>
            <a:chOff x="6426465" y="3242411"/>
            <a:chExt cx="446283" cy="564119"/>
          </a:xfrm>
        </p:grpSpPr>
        <p:sp>
          <p:nvSpPr>
            <p:cNvPr id="92" name="Rectángulo 161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93" name="Triángulo isósceles 162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94" name="Rectángulo 163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95" name="Conector recto 164"/>
            <p:cNvCxnSpPr>
              <a:stCxn id="93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ángulo 165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97" name="Rectángulo 166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98" name="Rectángulo 167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upo 168"/>
          <p:cNvGrpSpPr/>
          <p:nvPr/>
        </p:nvGrpSpPr>
        <p:grpSpPr>
          <a:xfrm>
            <a:off x="5625718" y="3707753"/>
            <a:ext cx="446283" cy="473445"/>
            <a:chOff x="6426465" y="3242411"/>
            <a:chExt cx="446283" cy="564119"/>
          </a:xfrm>
        </p:grpSpPr>
        <p:sp>
          <p:nvSpPr>
            <p:cNvPr id="100" name="Rectángulo 169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01" name="Triángulo isósceles 170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02" name="Rectángulo 171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03" name="Conector recto 172"/>
            <p:cNvCxnSpPr>
              <a:stCxn id="101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ángulo 173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05" name="Rectángulo 174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06" name="Rectángulo 175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upo 176"/>
          <p:cNvGrpSpPr/>
          <p:nvPr/>
        </p:nvGrpSpPr>
        <p:grpSpPr>
          <a:xfrm>
            <a:off x="4975314" y="3476476"/>
            <a:ext cx="446283" cy="473445"/>
            <a:chOff x="6426465" y="3242411"/>
            <a:chExt cx="446283" cy="564119"/>
          </a:xfrm>
        </p:grpSpPr>
        <p:sp>
          <p:nvSpPr>
            <p:cNvPr id="108" name="Rectángulo 177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09" name="Triángulo isósceles 178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10" name="Rectángulo 179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11" name="Conector recto 180"/>
            <p:cNvCxnSpPr>
              <a:stCxn id="109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ángulo 181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13" name="Rectángulo 182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14" name="Rectángulo 183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5" name="Grupo 184"/>
          <p:cNvGrpSpPr/>
          <p:nvPr/>
        </p:nvGrpSpPr>
        <p:grpSpPr>
          <a:xfrm>
            <a:off x="5343294" y="2655802"/>
            <a:ext cx="446283" cy="473445"/>
            <a:chOff x="6426465" y="3242411"/>
            <a:chExt cx="446283" cy="564119"/>
          </a:xfrm>
        </p:grpSpPr>
        <p:sp>
          <p:nvSpPr>
            <p:cNvPr id="116" name="Rectángulo 185"/>
            <p:cNvSpPr/>
            <p:nvPr/>
          </p:nvSpPr>
          <p:spPr>
            <a:xfrm>
              <a:off x="6430505" y="3560347"/>
              <a:ext cx="290488" cy="2395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17" name="Triángulo isósceles 186"/>
            <p:cNvSpPr/>
            <p:nvPr/>
          </p:nvSpPr>
          <p:spPr>
            <a:xfrm>
              <a:off x="6426465" y="3354447"/>
              <a:ext cx="310721" cy="213661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18" name="Rectángulo 187"/>
            <p:cNvSpPr/>
            <p:nvPr/>
          </p:nvSpPr>
          <p:spPr>
            <a:xfrm>
              <a:off x="6523729" y="3680145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19" name="Conector recto 188"/>
            <p:cNvCxnSpPr>
              <a:stCxn id="117" idx="5"/>
            </p:cNvCxnSpPr>
            <p:nvPr/>
          </p:nvCxnSpPr>
          <p:spPr>
            <a:xfrm flipV="1">
              <a:off x="6659505" y="3242411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ángulo 189"/>
            <p:cNvSpPr/>
            <p:nvPr/>
          </p:nvSpPr>
          <p:spPr>
            <a:xfrm>
              <a:off x="6659505" y="3242411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21" name="Rectángulo 190"/>
            <p:cNvSpPr/>
            <p:nvPr/>
          </p:nvSpPr>
          <p:spPr>
            <a:xfrm>
              <a:off x="6733097" y="3266566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22" name="Rectángulo 191"/>
            <p:cNvSpPr/>
            <p:nvPr/>
          </p:nvSpPr>
          <p:spPr>
            <a:xfrm>
              <a:off x="6795068" y="325966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sp>
        <p:nvSpPr>
          <p:cNvPr id="123" name="CuadroTexto 266"/>
          <p:cNvSpPr txBox="1"/>
          <p:nvPr/>
        </p:nvSpPr>
        <p:spPr>
          <a:xfrm>
            <a:off x="4194049" y="1286250"/>
            <a:ext cx="4118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C00000"/>
                </a:solidFill>
                <a:latin typeface="Century Gothic" pitchFamily="34" charset="0"/>
              </a:rPr>
              <a:t>GRUPO B</a:t>
            </a:r>
          </a:p>
          <a:p>
            <a:pPr algn="ctr"/>
            <a:r>
              <a:rPr lang="es-PE" sz="1600" dirty="0">
                <a:solidFill>
                  <a:srgbClr val="C00000"/>
                </a:solidFill>
                <a:latin typeface="Century Gothic" pitchFamily="34" charset="0"/>
              </a:rPr>
              <a:t>IIEE programadas por la ECE en </a:t>
            </a: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4° Grado </a:t>
            </a:r>
            <a:r>
              <a:rPr lang="es-PE" sz="1600" dirty="0">
                <a:solidFill>
                  <a:srgbClr val="C00000"/>
                </a:solidFill>
                <a:latin typeface="Century Gothic" pitchFamily="34" charset="0"/>
              </a:rPr>
              <a:t>(castellano como segunda lengua)</a:t>
            </a:r>
            <a:endParaRPr lang="en-US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4" name="Elipse 5"/>
          <p:cNvSpPr/>
          <p:nvPr/>
        </p:nvSpPr>
        <p:spPr>
          <a:xfrm>
            <a:off x="8278734" y="2568583"/>
            <a:ext cx="3185651" cy="23588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grpSp>
        <p:nvGrpSpPr>
          <p:cNvPr id="125" name="Grupo 4101"/>
          <p:cNvGrpSpPr/>
          <p:nvPr/>
        </p:nvGrpSpPr>
        <p:grpSpPr>
          <a:xfrm>
            <a:off x="9155427" y="2453475"/>
            <a:ext cx="446283" cy="473445"/>
            <a:chOff x="9455532" y="3129290"/>
            <a:chExt cx="446283" cy="564119"/>
          </a:xfrm>
        </p:grpSpPr>
        <p:sp>
          <p:nvSpPr>
            <p:cNvPr id="126" name="Rectángulo 193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27" name="Triángulo isósceles 194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28" name="Rectángulo 195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29" name="Conector recto 196"/>
            <p:cNvCxnSpPr>
              <a:stCxn id="127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ángulo 197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31" name="Rectángulo 198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32" name="Rectángulo 199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upo 201"/>
          <p:cNvGrpSpPr/>
          <p:nvPr/>
        </p:nvGrpSpPr>
        <p:grpSpPr>
          <a:xfrm>
            <a:off x="9867271" y="2340384"/>
            <a:ext cx="446283" cy="473445"/>
            <a:chOff x="9455532" y="3129290"/>
            <a:chExt cx="446283" cy="564119"/>
          </a:xfrm>
        </p:grpSpPr>
        <p:sp>
          <p:nvSpPr>
            <p:cNvPr id="134" name="Rectángulo 202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35" name="Triángulo isósceles 203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36" name="Rectángulo 204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37" name="Conector recto 205"/>
            <p:cNvCxnSpPr>
              <a:stCxn id="135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ángulo 206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39" name="Rectángulo 207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40" name="Rectángulo 208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1" name="Grupo 209"/>
          <p:cNvGrpSpPr/>
          <p:nvPr/>
        </p:nvGrpSpPr>
        <p:grpSpPr>
          <a:xfrm>
            <a:off x="9224920" y="3378656"/>
            <a:ext cx="446283" cy="473445"/>
            <a:chOff x="9455532" y="3129290"/>
            <a:chExt cx="446283" cy="564119"/>
          </a:xfrm>
        </p:grpSpPr>
        <p:sp>
          <p:nvSpPr>
            <p:cNvPr id="142" name="Rectángulo 210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43" name="Triángulo isósceles 211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44" name="Rectángulo 212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45" name="Conector recto 213"/>
            <p:cNvCxnSpPr>
              <a:stCxn id="143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ángulo 214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47" name="Rectángulo 215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48" name="Rectángulo 216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9" name="Grupo 217"/>
          <p:cNvGrpSpPr/>
          <p:nvPr/>
        </p:nvGrpSpPr>
        <p:grpSpPr>
          <a:xfrm>
            <a:off x="8549873" y="2776712"/>
            <a:ext cx="446283" cy="473445"/>
            <a:chOff x="9455532" y="3129290"/>
            <a:chExt cx="446283" cy="564119"/>
          </a:xfrm>
        </p:grpSpPr>
        <p:sp>
          <p:nvSpPr>
            <p:cNvPr id="150" name="Rectángulo 218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51" name="Triángulo isósceles 219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52" name="Rectángulo 220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53" name="Conector recto 221"/>
            <p:cNvCxnSpPr>
              <a:stCxn id="151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ángulo 222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55" name="Rectángulo 223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56" name="Rectángulo 224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Grupo 225"/>
          <p:cNvGrpSpPr/>
          <p:nvPr/>
        </p:nvGrpSpPr>
        <p:grpSpPr>
          <a:xfrm>
            <a:off x="10097112" y="3521931"/>
            <a:ext cx="446283" cy="473445"/>
            <a:chOff x="9455532" y="3129290"/>
            <a:chExt cx="446283" cy="564119"/>
          </a:xfrm>
        </p:grpSpPr>
        <p:sp>
          <p:nvSpPr>
            <p:cNvPr id="158" name="Rectángulo 226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59" name="Triángulo isósceles 227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60" name="Rectángulo 228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61" name="Conector recto 229"/>
            <p:cNvCxnSpPr>
              <a:stCxn id="159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ángulo 230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63" name="Rectángulo 231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64" name="Rectángulo 232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5" name="Grupo 233"/>
          <p:cNvGrpSpPr/>
          <p:nvPr/>
        </p:nvGrpSpPr>
        <p:grpSpPr>
          <a:xfrm>
            <a:off x="10580740" y="2596158"/>
            <a:ext cx="446283" cy="473445"/>
            <a:chOff x="9455532" y="3129290"/>
            <a:chExt cx="446283" cy="564119"/>
          </a:xfrm>
        </p:grpSpPr>
        <p:sp>
          <p:nvSpPr>
            <p:cNvPr id="166" name="Rectángulo 234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67" name="Triángulo isósceles 235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68" name="Rectángulo 236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69" name="Conector recto 237"/>
            <p:cNvCxnSpPr>
              <a:stCxn id="167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ángulo 238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71" name="Rectángulo 239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72" name="Rectángulo 240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3" name="Grupo 241"/>
          <p:cNvGrpSpPr/>
          <p:nvPr/>
        </p:nvGrpSpPr>
        <p:grpSpPr>
          <a:xfrm>
            <a:off x="10492698" y="4119954"/>
            <a:ext cx="446283" cy="473445"/>
            <a:chOff x="9455532" y="3129290"/>
            <a:chExt cx="446283" cy="564119"/>
          </a:xfrm>
        </p:grpSpPr>
        <p:sp>
          <p:nvSpPr>
            <p:cNvPr id="174" name="Rectángulo 242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75" name="Triángulo isósceles 243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76" name="Rectángulo 244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77" name="Conector recto 245"/>
            <p:cNvCxnSpPr>
              <a:stCxn id="175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ángulo 246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79" name="Rectángulo 247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80" name="Rectángulo 248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1" name="Grupo 249"/>
          <p:cNvGrpSpPr/>
          <p:nvPr/>
        </p:nvGrpSpPr>
        <p:grpSpPr>
          <a:xfrm>
            <a:off x="8867580" y="4046668"/>
            <a:ext cx="446283" cy="473445"/>
            <a:chOff x="9455532" y="3129290"/>
            <a:chExt cx="446283" cy="564119"/>
          </a:xfrm>
        </p:grpSpPr>
        <p:sp>
          <p:nvSpPr>
            <p:cNvPr id="182" name="Rectángulo 250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83" name="Triángulo isósceles 251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84" name="Rectángulo 252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85" name="Conector recto 253"/>
            <p:cNvCxnSpPr>
              <a:stCxn id="183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ángulo 254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87" name="Rectángulo 255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88" name="Rectángulo 256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9" name="Grupo 257"/>
          <p:cNvGrpSpPr/>
          <p:nvPr/>
        </p:nvGrpSpPr>
        <p:grpSpPr>
          <a:xfrm>
            <a:off x="9773045" y="4337612"/>
            <a:ext cx="446283" cy="473445"/>
            <a:chOff x="9455532" y="3129290"/>
            <a:chExt cx="446283" cy="564119"/>
          </a:xfrm>
        </p:grpSpPr>
        <p:sp>
          <p:nvSpPr>
            <p:cNvPr id="190" name="Rectángulo 258"/>
            <p:cNvSpPr/>
            <p:nvPr/>
          </p:nvSpPr>
          <p:spPr>
            <a:xfrm>
              <a:off x="9459572" y="3447226"/>
              <a:ext cx="290488" cy="2395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91" name="Triángulo isósceles 259"/>
            <p:cNvSpPr/>
            <p:nvPr/>
          </p:nvSpPr>
          <p:spPr>
            <a:xfrm>
              <a:off x="9455532" y="3241326"/>
              <a:ext cx="310721" cy="21366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92" name="Rectángulo 260"/>
            <p:cNvSpPr/>
            <p:nvPr/>
          </p:nvSpPr>
          <p:spPr>
            <a:xfrm>
              <a:off x="9552796" y="3567024"/>
              <a:ext cx="139168" cy="126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193" name="Conector recto 261"/>
            <p:cNvCxnSpPr>
              <a:stCxn id="191" idx="5"/>
            </p:cNvCxnSpPr>
            <p:nvPr/>
          </p:nvCxnSpPr>
          <p:spPr>
            <a:xfrm flipV="1">
              <a:off x="9688572" y="3129290"/>
              <a:ext cx="3392" cy="21886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ángulo 262"/>
            <p:cNvSpPr/>
            <p:nvPr/>
          </p:nvSpPr>
          <p:spPr>
            <a:xfrm>
              <a:off x="9688572" y="3129290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95" name="Rectángulo 263"/>
            <p:cNvSpPr/>
            <p:nvPr/>
          </p:nvSpPr>
          <p:spPr>
            <a:xfrm>
              <a:off x="9762164" y="3153445"/>
              <a:ext cx="77680" cy="112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  <p:sp>
          <p:nvSpPr>
            <p:cNvPr id="196" name="Rectángulo 264"/>
            <p:cNvSpPr/>
            <p:nvPr/>
          </p:nvSpPr>
          <p:spPr>
            <a:xfrm>
              <a:off x="9824135" y="3146539"/>
              <a:ext cx="77680" cy="112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Arial" panose="020B0604020202020204" pitchFamily="34" charset="0"/>
              </a:endParaRPr>
            </a:p>
          </p:txBody>
        </p:sp>
      </p:grpSp>
      <p:sp>
        <p:nvSpPr>
          <p:cNvPr id="197" name="CuadroTexto 267"/>
          <p:cNvSpPr txBox="1"/>
          <p:nvPr/>
        </p:nvSpPr>
        <p:spPr>
          <a:xfrm>
            <a:off x="8260740" y="1275605"/>
            <a:ext cx="32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77933C"/>
                </a:solidFill>
                <a:latin typeface="Century Gothic" pitchFamily="34" charset="0"/>
              </a:rPr>
              <a:t>GRUPO C</a:t>
            </a:r>
          </a:p>
          <a:p>
            <a:pPr algn="ctr"/>
            <a:r>
              <a:rPr lang="es-PE" sz="1600" dirty="0">
                <a:solidFill>
                  <a:srgbClr val="77933C"/>
                </a:solidFill>
                <a:latin typeface="Century Gothic" pitchFamily="34" charset="0"/>
              </a:rPr>
              <a:t>IIEE sin ECE 2012 y/o ECE 2013</a:t>
            </a:r>
            <a:endParaRPr lang="en-US" sz="1600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198" name="CuadroTexto 274"/>
          <p:cNvSpPr txBox="1"/>
          <p:nvPr/>
        </p:nvSpPr>
        <p:spPr>
          <a:xfrm>
            <a:off x="810528" y="4847496"/>
            <a:ext cx="452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entury Gothic" pitchFamily="34" charset="0"/>
              </a:rPr>
              <a:t>IIEE elegibles:</a:t>
            </a:r>
            <a:endParaRPr lang="es-PE" b="1" dirty="0">
              <a:latin typeface="Century Gothic" pitchFamily="34" charset="0"/>
            </a:endParaRPr>
          </a:p>
        </p:txBody>
      </p:sp>
      <p:sp>
        <p:nvSpPr>
          <p:cNvPr id="199" name="CuadroTexto 275"/>
          <p:cNvSpPr txBox="1"/>
          <p:nvPr/>
        </p:nvSpPr>
        <p:spPr>
          <a:xfrm>
            <a:off x="8242401" y="4849937"/>
            <a:ext cx="337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entury Gothic" pitchFamily="34" charset="0"/>
              </a:rPr>
              <a:t>IIEE elegibles:</a:t>
            </a:r>
            <a:endParaRPr lang="es-PE" b="1" dirty="0">
              <a:latin typeface="Century Gothic" pitchFamily="34" charset="0"/>
            </a:endParaRPr>
          </a:p>
        </p:txBody>
      </p:sp>
      <p:sp>
        <p:nvSpPr>
          <p:cNvPr id="201" name="Rectángulo redondeado 270"/>
          <p:cNvSpPr/>
          <p:nvPr/>
        </p:nvSpPr>
        <p:spPr>
          <a:xfrm>
            <a:off x="8312715" y="5179466"/>
            <a:ext cx="3468977" cy="1540349"/>
          </a:xfrm>
          <a:prstGeom prst="round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entury Gothic" pitchFamily="34" charset="0"/>
                <a:cs typeface="Arial" panose="020B0604020202020204" pitchFamily="34" charset="0"/>
              </a:rPr>
              <a:t>IIEE públicas primaria sin aplicación de la ECE 2012 y/o ECE 2013 por motivos externos a la IE, donde:</a:t>
            </a:r>
            <a:endParaRPr lang="es-PE" sz="1400" dirty="0">
              <a:latin typeface="Century Gothic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PE" sz="1400" dirty="0">
              <a:latin typeface="Century Gothic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PE" sz="1400" dirty="0">
                <a:latin typeface="Century Gothic" pitchFamily="34" charset="0"/>
                <a:cs typeface="Arial" panose="020B0604020202020204" pitchFamily="34" charset="0"/>
              </a:rPr>
              <a:t>Se cuenta con información de SIAGIE (estudiantes matriculados)</a:t>
            </a:r>
          </a:p>
        </p:txBody>
      </p:sp>
      <p:sp>
        <p:nvSpPr>
          <p:cNvPr id="202" name="Rectángulo redondeado 4103"/>
          <p:cNvSpPr/>
          <p:nvPr/>
        </p:nvSpPr>
        <p:spPr>
          <a:xfrm>
            <a:off x="810528" y="5177026"/>
            <a:ext cx="7329639" cy="15710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entury Gothic" pitchFamily="34" charset="0"/>
                <a:cs typeface="Arial" panose="020B0604020202020204" pitchFamily="34" charset="0"/>
              </a:rPr>
              <a:t>IIEE públicas primaria programadas para aplicar la ECE 2012 y ECE 2013, donde:</a:t>
            </a:r>
          </a:p>
          <a:p>
            <a:endParaRPr lang="es-MX" sz="1400" dirty="0">
              <a:latin typeface="Century Gothic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PE" sz="1400" dirty="0">
                <a:latin typeface="Century Gothic" pitchFamily="34" charset="0"/>
                <a:cs typeface="Arial" panose="020B0604020202020204" pitchFamily="34" charset="0"/>
              </a:rPr>
              <a:t>Se logró aplicar la ECE 2012 y ECE 2013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>
                <a:latin typeface="Century Gothic" pitchFamily="34" charset="0"/>
                <a:cs typeface="Arial" panose="020B0604020202020204" pitchFamily="34" charset="0"/>
              </a:rPr>
              <a:t>Se logró cobertura mínima ECE 2013: 80% (una sección en 2do/4to grado) </a:t>
            </a:r>
            <a:r>
              <a:rPr lang="es-PE" sz="1400" dirty="0" err="1">
                <a:latin typeface="Century Gothic" pitchFamily="34" charset="0"/>
                <a:cs typeface="Arial" panose="020B0604020202020204" pitchFamily="34" charset="0"/>
              </a:rPr>
              <a:t>ó</a:t>
            </a:r>
            <a:r>
              <a:rPr lang="es-PE" sz="1400" dirty="0">
                <a:latin typeface="Century Gothic" pitchFamily="34" charset="0"/>
                <a:cs typeface="Arial" panose="020B0604020202020204" pitchFamily="34" charset="0"/>
              </a:rPr>
              <a:t> 90% (dos o más secciones en 2do/4to grado)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>
                <a:latin typeface="Century Gothic" pitchFamily="34" charset="0"/>
                <a:cs typeface="Arial" panose="020B0604020202020204" pitchFamily="34" charset="0"/>
              </a:rPr>
              <a:t>Se cuenta con información de SIAGIE (estudiantes matriculados)</a:t>
            </a:r>
          </a:p>
        </p:txBody>
      </p:sp>
      <p:sp>
        <p:nvSpPr>
          <p:cNvPr id="203" name="202 CuadroTexto"/>
          <p:cNvSpPr txBox="1"/>
          <p:nvPr/>
        </p:nvSpPr>
        <p:spPr>
          <a:xfrm>
            <a:off x="165049" y="764965"/>
            <a:ext cx="103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latin typeface="Century Gothic" pitchFamily="34" charset="0"/>
              </a:rPr>
              <a:t>a) Criterios de Elegibilidad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94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13750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Procesos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049" y="764965"/>
            <a:ext cx="103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latin typeface="Century Gothic" pitchFamily="34" charset="0"/>
              </a:rPr>
              <a:t>b) Agrupación de IIEE similares</a:t>
            </a:r>
            <a:endParaRPr lang="en-US" sz="2000" b="1" dirty="0">
              <a:latin typeface="Century Gothic" pitchFamily="34" charset="0"/>
            </a:endParaRPr>
          </a:p>
        </p:txBody>
      </p:sp>
      <p:graphicFrame>
        <p:nvGraphicFramePr>
          <p:cNvPr id="6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3596"/>
              </p:ext>
            </p:extLst>
          </p:nvPr>
        </p:nvGraphicFramePr>
        <p:xfrm>
          <a:off x="319313" y="1591856"/>
          <a:ext cx="11263083" cy="382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4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3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59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GRUPO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NÚMERO DE IIEE PRIMARIA PÚBLICAS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NÚMERO DE IIEE ELEGIBLES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PRIMER NIVEL DE AGRUPACIÓN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SEGUNDO NIVEL</a:t>
                      </a:r>
                      <a:r>
                        <a:rPr lang="es-MX" sz="1400" baseline="0" dirty="0">
                          <a:latin typeface="Century Gothic" panose="020B0502020202020204" pitchFamily="34" charset="0"/>
                        </a:rPr>
                        <a:t> DE AGRUPACIÓN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NÚMERO DE ESTRATOS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NÚMERO DE IIEE ELEGIBLES POR ESTRATO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A </a:t>
                      </a:r>
                    </a:p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(ECE</a:t>
                      </a:r>
                      <a:r>
                        <a:rPr lang="es-MX" sz="1300" baseline="0" dirty="0">
                          <a:latin typeface="Century Gothic" panose="020B0502020202020204" pitchFamily="34" charset="0"/>
                        </a:rPr>
                        <a:t> 2°)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16,760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13,633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UGEL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CARACTERÍSTICA</a:t>
                      </a:r>
                      <a:r>
                        <a:rPr lang="es-MX" sz="1300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300" baseline="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MX" sz="1300" dirty="0">
                          <a:latin typeface="Century Gothic" panose="020B0502020202020204" pitchFamily="34" charset="0"/>
                        </a:rPr>
                        <a:t>IIEE MULTIGRADO / IIEE COMPLETAS)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392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~ 35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79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B </a:t>
                      </a:r>
                    </a:p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(ECE 4° EIB)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1,537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1,241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DRE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CARACTERÍSTICA</a:t>
                      </a:r>
                      <a:r>
                        <a:rPr lang="es-MX" sz="1300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300" baseline="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MX" sz="1300" dirty="0">
                          <a:latin typeface="Century Gothic" panose="020B0502020202020204" pitchFamily="34" charset="0"/>
                        </a:rPr>
                        <a:t>IIEE MULTIGRADO / IIEE COMPLETAS)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latin typeface="Century Gothic" panose="020B0502020202020204" pitchFamily="34" charset="0"/>
                        </a:rPr>
                        <a:t>25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latin typeface="Century Gothic" panose="020B0502020202020204" pitchFamily="34" charset="0"/>
                        </a:rPr>
                        <a:t>~ 50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92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C </a:t>
                      </a:r>
                    </a:p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(No ECE)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11,124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10,789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DRE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No aplica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24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Century Gothic" panose="020B0502020202020204" pitchFamily="34" charset="0"/>
                        </a:rPr>
                        <a:t>~ 450</a:t>
                      </a:r>
                      <a:endParaRPr lang="es-PE" sz="13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792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TOTAL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29,421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25,663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-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-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441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Century Gothic" panose="020B0502020202020204" pitchFamily="34" charset="0"/>
                        </a:rPr>
                        <a:t>~ 58</a:t>
                      </a:r>
                      <a:endParaRPr lang="es-PE" sz="13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uadroTexto 4"/>
          <p:cNvSpPr txBox="1"/>
          <p:nvPr/>
        </p:nvSpPr>
        <p:spPr>
          <a:xfrm>
            <a:off x="368750" y="5481937"/>
            <a:ext cx="978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entury Gothic" pitchFamily="34" charset="0"/>
              </a:rPr>
              <a:t>87% de las IIEE primaria públicas son elegibles</a:t>
            </a:r>
            <a:endParaRPr lang="es-PE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735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CuadroTexto"/>
          <p:cNvSpPr txBox="1"/>
          <p:nvPr/>
        </p:nvSpPr>
        <p:spPr>
          <a:xfrm>
            <a:off x="725492" y="2114492"/>
            <a:ext cx="102846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000" i="1" dirty="0">
                <a:latin typeface="Century Gothic" pitchFamily="34" charset="0"/>
                <a:cs typeface="Times New Roman" panose="02020603050405020304" pitchFamily="18" charset="0"/>
              </a:rPr>
              <a:t>La Unidad de Financiamiento por Desempeño es responsable de </a:t>
            </a:r>
            <a:r>
              <a:rPr lang="es-MX" sz="2000" b="1" i="1" u="sng" dirty="0">
                <a:latin typeface="Century Gothic" pitchFamily="34" charset="0"/>
                <a:cs typeface="Times New Roman" panose="02020603050405020304" pitchFamily="18" charset="0"/>
              </a:rPr>
              <a:t>proponer y coordinar </a:t>
            </a:r>
            <a:r>
              <a:rPr lang="es-MX" sz="2000" i="1" dirty="0">
                <a:latin typeface="Century Gothic" pitchFamily="34" charset="0"/>
                <a:cs typeface="Times New Roman" panose="02020603050405020304" pitchFamily="18" charset="0"/>
              </a:rPr>
              <a:t>la implementación de metodologías y mecanismos de financiamiento por desempeño dirigido a instituciones, programas educativos e instancias de gestión educativa descentralizada. Depende de la Oficina de Planificación Estratégica y Presupuesto. 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MX" sz="2000" dirty="0">
              <a:latin typeface="Century Gothic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MX" sz="2000" dirty="0">
              <a:latin typeface="Century Gothic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s-MX" sz="2000" dirty="0">
                <a:latin typeface="Century Gothic" pitchFamily="34" charset="0"/>
                <a:cs typeface="Times New Roman" panose="02020603050405020304" pitchFamily="18" charset="0"/>
              </a:rPr>
              <a:t>Nuevo Reglamento de Organización y </a:t>
            </a:r>
          </a:p>
          <a:p>
            <a:pPr algn="just">
              <a:defRPr/>
            </a:pPr>
            <a:r>
              <a:rPr lang="es-MX" sz="2000" dirty="0">
                <a:latin typeface="Century Gothic" pitchFamily="34" charset="0"/>
                <a:cs typeface="Times New Roman" panose="02020603050405020304" pitchFamily="18" charset="0"/>
              </a:rPr>
              <a:t>Funciones del MINEDU (DS N° 001-2015-MINEDU)</a:t>
            </a:r>
          </a:p>
          <a:p>
            <a:pPr algn="just"/>
            <a:endParaRPr lang="en-US" sz="2000" dirty="0">
              <a:latin typeface="Century Gothic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30966" y="365059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Unidad de Financiamiento por Desempeño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2930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259840" y="1359622"/>
            <a:ext cx="9784771" cy="5031372"/>
          </a:xfrm>
          <a:prstGeom prst="rect">
            <a:avLst/>
          </a:prstGeom>
        </p:spPr>
      </p:pic>
      <p:sp>
        <p:nvSpPr>
          <p:cNvPr id="5" name="CuadroTexto 2"/>
          <p:cNvSpPr txBox="1"/>
          <p:nvPr/>
        </p:nvSpPr>
        <p:spPr>
          <a:xfrm>
            <a:off x="-1" y="6162488"/>
            <a:ext cx="1246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Century Gothic" pitchFamily="34" charset="0"/>
              </a:rPr>
              <a:t>Se construye un índice ponderado por cada IE y se elabora un ranking en cada estrato según el valor de dicho índice.</a:t>
            </a:r>
          </a:p>
          <a:p>
            <a:pPr algn="just"/>
            <a:r>
              <a:rPr lang="es-MX" sz="1400" dirty="0">
                <a:latin typeface="Century Gothic" pitchFamily="34" charset="0"/>
              </a:rPr>
              <a:t>Para cada estrato se seleccionan las IIEE ubicadas en el top 35% superior y se diferencian en dos clases: (TOP 25% y TOP 25%-35%).</a:t>
            </a:r>
            <a:endParaRPr lang="es-PE" sz="1400" dirty="0">
              <a:latin typeface="Century Gothic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5049" y="13750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Procesos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5049" y="764965"/>
            <a:ext cx="103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latin typeface="Century Gothic" pitchFamily="34" charset="0"/>
              </a:rPr>
              <a:t>c) Selección de IIEE con mejor desempeño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0297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13750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Procesos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049" y="1026509"/>
            <a:ext cx="103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latin typeface="Century Gothic" pitchFamily="34" charset="0"/>
              </a:rPr>
              <a:t>d) Selección del personal beneficiario 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85745" y="1671118"/>
            <a:ext cx="11319642" cy="5328771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MX" sz="1800" dirty="0">
                <a:latin typeface="Century Gothic"/>
                <a:cs typeface="Century Gothic"/>
              </a:rPr>
              <a:t>Personal directivo, personal jerárquico y personal docente nombrado y/o contratado que cumplan con las siguientes condiciones: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romanLcPeriod"/>
            </a:pPr>
            <a:r>
              <a:rPr lang="es-MX" sz="1800" dirty="0">
                <a:latin typeface="Century Gothic"/>
                <a:cs typeface="Century Gothic"/>
              </a:rPr>
              <a:t>Tiempo mínimo de enseñanza de 6 meses durante 2013 en la IIEE seleccionada.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romanLcPeriod"/>
            </a:pPr>
            <a:r>
              <a:rPr lang="es-MX" sz="1800" dirty="0">
                <a:latin typeface="Century Gothic"/>
                <a:cs typeface="Century Gothic"/>
              </a:rPr>
              <a:t>Tener contrato vigente con el Estado al 31 de julio de 2014.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romanLcPeriod"/>
            </a:pPr>
            <a:r>
              <a:rPr lang="es-MX" sz="1800" dirty="0">
                <a:latin typeface="Century Gothic"/>
                <a:cs typeface="Century Gothic"/>
              </a:rPr>
              <a:t>No tener sanción administrativa al 31 de julio de 2014.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romanLcPeriod"/>
            </a:pPr>
            <a:r>
              <a:rPr lang="es-MX" sz="1800" dirty="0">
                <a:latin typeface="Century Gothic"/>
                <a:cs typeface="Century Gothic"/>
              </a:rPr>
              <a:t>Estar registrado en el Sistema de Recursos Humanos del MEF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s-MX" sz="1800" dirty="0">
              <a:latin typeface="Century Gothic"/>
              <a:cs typeface="Century Gothic"/>
            </a:endParaRP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MX" sz="1800" dirty="0">
                <a:latin typeface="Century Gothic"/>
                <a:cs typeface="Century Gothic"/>
              </a:rPr>
              <a:t> Medio de verificación: Sistemas de Información del Ministerio de Educación. </a:t>
            </a:r>
            <a:endParaRPr lang="es-PE"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795808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13750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Procesos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049" y="1026509"/>
            <a:ext cx="1037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latin typeface="Century Gothic" pitchFamily="34" charset="0"/>
              </a:rPr>
              <a:t>e) Asignación del monto del bono </a:t>
            </a:r>
            <a:endParaRPr lang="en-US" sz="2000" b="1" dirty="0">
              <a:latin typeface="Century Gothic" pitchFamily="34" charset="0"/>
            </a:endParaRPr>
          </a:p>
        </p:txBody>
      </p:sp>
      <p:graphicFrame>
        <p:nvGraphicFramePr>
          <p:cNvPr id="6" name="Tabla 3"/>
          <p:cNvGraphicFramePr>
            <a:graphicFrameLocks noGrp="1"/>
          </p:cNvGraphicFramePr>
          <p:nvPr>
            <p:extLst/>
          </p:nvPr>
        </p:nvGraphicFramePr>
        <p:xfrm>
          <a:off x="681708" y="2145366"/>
          <a:ext cx="5094251" cy="373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Cargo o Grado de enseñanza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GRUPO A (ECE</a:t>
                      </a:r>
                      <a:r>
                        <a:rPr lang="es-PE" sz="1600" baseline="0" dirty="0">
                          <a:effectLst/>
                        </a:rPr>
                        <a:t> 2°)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B </a:t>
                      </a: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(ECE 4° EIB)</a:t>
                      </a:r>
                      <a:endParaRPr lang="es-P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GRUPO C (no ECE)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Director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3,000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1° grado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2°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3°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4°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5°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effectLst/>
                        </a:rPr>
                        <a:t>Docente 6°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sin registro de grado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a 8"/>
          <p:cNvGraphicFramePr>
            <a:graphicFrameLocks noGrp="1"/>
          </p:cNvGraphicFramePr>
          <p:nvPr>
            <p:extLst/>
          </p:nvPr>
        </p:nvGraphicFramePr>
        <p:xfrm>
          <a:off x="6116632" y="2159879"/>
          <a:ext cx="5084392" cy="3678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Cargo o Grado de enseñanza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GRUPO A (ECE</a:t>
                      </a:r>
                      <a:r>
                        <a:rPr lang="es-PE" sz="1600" baseline="0" dirty="0">
                          <a:effectLst/>
                        </a:rPr>
                        <a:t> 2°)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B </a:t>
                      </a: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(ECE 4° EIB)</a:t>
                      </a:r>
                      <a:endParaRPr lang="es-P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GRUPO C (no ECE)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Director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2,000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1° grado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1,667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1,667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2°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1,667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3°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1,667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4°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49932" marR="49932" marT="0" marB="0"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5°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effectLst/>
                        </a:rPr>
                        <a:t>Docente 6° grado 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Docente sin registro de grado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49932" marR="499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CuadroTexto 9"/>
          <p:cNvSpPr txBox="1"/>
          <p:nvPr/>
        </p:nvSpPr>
        <p:spPr>
          <a:xfrm>
            <a:off x="808795" y="1753479"/>
            <a:ext cx="519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entury Gothic" pitchFamily="34" charset="0"/>
              </a:rPr>
              <a:t>MONTO BONO PARA IIEE EN TOP 25%</a:t>
            </a:r>
            <a:endParaRPr lang="es-PE" sz="1600" b="1" dirty="0">
              <a:latin typeface="Century Gothic" pitchFamily="34" charset="0"/>
            </a:endParaRPr>
          </a:p>
        </p:txBody>
      </p:sp>
      <p:sp>
        <p:nvSpPr>
          <p:cNvPr id="9" name="CuadroTexto 10"/>
          <p:cNvSpPr txBox="1"/>
          <p:nvPr/>
        </p:nvSpPr>
        <p:spPr>
          <a:xfrm>
            <a:off x="6004910" y="1753479"/>
            <a:ext cx="519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entury Gothic" pitchFamily="34" charset="0"/>
              </a:rPr>
              <a:t>MONTO BONO PARA IIEE EN TOP 25%-35%</a:t>
            </a:r>
            <a:endParaRPr lang="es-PE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9987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Resultados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165049" y="5941725"/>
            <a:ext cx="1152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8,376 escuelas seleccionadas a nivel nacional comprenden un total de 37,798 personal beneficiario.</a:t>
            </a:r>
          </a:p>
        </p:txBody>
      </p:sp>
      <p:graphicFrame>
        <p:nvGraphicFramePr>
          <p:cNvPr id="5" name="Gráfico 11"/>
          <p:cNvGraphicFramePr>
            <a:graphicFrameLocks/>
          </p:cNvGraphicFramePr>
          <p:nvPr>
            <p:extLst/>
          </p:nvPr>
        </p:nvGraphicFramePr>
        <p:xfrm>
          <a:off x="6177254" y="1289967"/>
          <a:ext cx="5948829" cy="458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13"/>
          <p:cNvGraphicFramePr>
            <a:graphicFrameLocks/>
          </p:cNvGraphicFramePr>
          <p:nvPr>
            <p:extLst/>
          </p:nvPr>
        </p:nvGraphicFramePr>
        <p:xfrm>
          <a:off x="102191" y="1280540"/>
          <a:ext cx="5484488" cy="459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633189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Resultados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165049" y="5941725"/>
            <a:ext cx="1152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De 8,376 escuelas seleccionadas a nivel nacional el 79% son IE rurales y 77% son </a:t>
            </a:r>
            <a:r>
              <a:rPr lang="es-PE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unidocente</a:t>
            </a:r>
            <a:r>
              <a:rPr lang="es-PE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o </a:t>
            </a:r>
            <a:r>
              <a:rPr lang="es-PE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polidocente</a:t>
            </a:r>
            <a:r>
              <a:rPr lang="es-PE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multigrado.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49" y="1019268"/>
            <a:ext cx="5606379" cy="4841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102" y="1019268"/>
            <a:ext cx="6218981" cy="44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3614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noProof="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Resultados 2014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6"/>
          <p:cNvGraphicFramePr>
            <a:graphicFrameLocks/>
          </p:cNvGraphicFramePr>
          <p:nvPr>
            <p:extLst/>
          </p:nvPr>
        </p:nvGraphicFramePr>
        <p:xfrm>
          <a:off x="359359" y="1238250"/>
          <a:ext cx="4064051" cy="398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7"/>
          <p:cNvSpPr/>
          <p:nvPr/>
        </p:nvSpPr>
        <p:spPr>
          <a:xfrm>
            <a:off x="165048" y="5705683"/>
            <a:ext cx="4258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Del total del personal beneficiario, el 75% recibió un bono entre 1000 y 2000 soles. </a:t>
            </a:r>
            <a:endParaRPr lang="es-PE" sz="1600" dirty="0"/>
          </a:p>
        </p:txBody>
      </p:sp>
      <p:sp>
        <p:nvSpPr>
          <p:cNvPr id="7" name="CuadroTexto 10"/>
          <p:cNvSpPr txBox="1"/>
          <p:nvPr/>
        </p:nvSpPr>
        <p:spPr>
          <a:xfrm>
            <a:off x="5941008" y="5705682"/>
            <a:ext cx="569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 64% del monto total benefició a IIEE ubicadas en distritos pertenecientes a los dos quintiles más pobres (INEI, 2009). </a:t>
            </a:r>
            <a:endParaRPr lang="es-PE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8"/>
          <p:cNvGraphicFramePr>
            <a:graphicFrameLocks/>
          </p:cNvGraphicFramePr>
          <p:nvPr>
            <p:extLst/>
          </p:nvPr>
        </p:nvGraphicFramePr>
        <p:xfrm>
          <a:off x="6142974" y="1236917"/>
          <a:ext cx="5023146" cy="432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1050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0966" y="21567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Conclusiones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1495" y="1057550"/>
            <a:ext cx="105707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PE" sz="2000" dirty="0">
                <a:latin typeface="Century Gothic" pitchFamily="34" charset="0"/>
              </a:rPr>
              <a:t>El Bono Escuela es un incentivo grupal dirigido a la escuela basado en un torneo estratificado entre escuelas similares basado en indicadores de desempeño a nivel de resultados educativos (aprendizajes, retención, registro de información).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sz="2000" dirty="0"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2000" dirty="0">
                <a:latin typeface="Century Gothic" pitchFamily="34" charset="0"/>
              </a:rPr>
              <a:t>Ministerio de Educación a cargo del diseño de la herramienta, selección de las escuelas y del personal beneficiario y transferencia de recursos a regiones para el pago del Bono.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sz="2000" dirty="0"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2000" dirty="0">
                <a:latin typeface="Century Gothic" pitchFamily="34" charset="0"/>
              </a:rPr>
              <a:t>En total se seleccionaron 8,376 escuelas de nivel primaria y se otorgó el Bono Escuela para 37,798 docentes y directores, para lo cual se invirtió un total de S/. 63,455,213.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PE" sz="2000" dirty="0"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2000" dirty="0">
                <a:latin typeface="Century Gothic" pitchFamily="34" charset="0"/>
              </a:rPr>
              <a:t>El monto máximo del bono es S/. 3,000 que representa el 230% del sueldo mensual promedio de un docente (escala 1). El monto promedio del bono es S/. 1,300 que representa el 130% del sueldo mensual promedio de un docente (escala 1).</a:t>
            </a:r>
          </a:p>
        </p:txBody>
      </p:sp>
    </p:spTree>
    <p:extLst>
      <p:ext uri="{BB962C8B-B14F-4D97-AF65-F5344CB8AC3E}">
        <p14:creationId xmlns:p14="http://schemas.microsoft.com/office/powerpoint/2010/main" val="349509382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868" y="1088158"/>
            <a:ext cx="10870813" cy="5699350"/>
          </a:xfrm>
        </p:spPr>
        <p:txBody>
          <a:bodyPr>
            <a:noAutofit/>
          </a:bodyPr>
          <a:lstStyle/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Monto del bono atractivo, pues representa alrededor del 130% del monto del salario promedio mensual.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Indicadores de desempeño bajo completa injerencia de la escuela.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Sistemas de información con data disponible, confiable, oportuna para la selección de las escuelas y del personal beneficiario.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Candados para evitar prácticas no deseadas (por ejemplo, exigir alto porcentaje de estudiantes en la ECE, considerar otros indicadores que no sean solo aprendizaje).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Definir responsabilidades de las áreas competentes que administran y actualizan la información en el proceso de selección de las escuela y del personal beneficiario.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Validar la preselección con las UGEL.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Contar con capacidad para implementar protocolo de respuesta ante reclamos y consultas de docentes y directores.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endParaRPr lang="es-PE" sz="1700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PE" sz="1700" dirty="0">
                <a:latin typeface="Century Gothic" pitchFamily="34" charset="0"/>
              </a:rPr>
              <a:t>Implementar mecanismos de comunicación efectiva dirigido a docentes y directores sobre cómo poder obtener el bono, cuáles son sus objetivos, etc.</a:t>
            </a:r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5049" y="310922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Bono Escuela: Lecciones aprendidas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3391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6440" y="1216973"/>
            <a:ext cx="105340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s-PE" sz="5000" b="1" dirty="0">
                <a:solidFill>
                  <a:srgbClr val="A7533A"/>
                </a:solidFill>
              </a:rPr>
              <a:t>GRACIAS</a:t>
            </a:r>
          </a:p>
          <a:p>
            <a:pPr marL="0" lvl="2" algn="ctr"/>
            <a:endParaRPr lang="es-MX" sz="6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 algn="ctr"/>
            <a:r>
              <a:rPr lang="es-MX" sz="3200" b="1" dirty="0">
                <a:solidFill>
                  <a:srgbClr val="A7533A"/>
                </a:solidFill>
                <a:cs typeface="Times New Roman" panose="02020603050405020304" pitchFamily="18" charset="0"/>
              </a:rPr>
              <a:t>Para mayor información, visitar: </a:t>
            </a:r>
          </a:p>
          <a:p>
            <a:pPr marL="0" lvl="2" algn="ctr"/>
            <a:endParaRPr lang="es-MX" sz="3200" b="1" dirty="0">
              <a:solidFill>
                <a:srgbClr val="A7533A"/>
              </a:solidFill>
              <a:cs typeface="Times New Roman" panose="02020603050405020304" pitchFamily="18" charset="0"/>
            </a:endParaRPr>
          </a:p>
          <a:p>
            <a:pPr marL="0" lvl="2" algn="ctr"/>
            <a:r>
              <a:rPr lang="es-MX" sz="3200" b="1" dirty="0">
                <a:solidFill>
                  <a:srgbClr val="A7533A"/>
                </a:solidFill>
                <a:cs typeface="Times New Roman" panose="02020603050405020304" pitchFamily="18" charset="0"/>
              </a:rPr>
              <a:t>Compromisos de Desempeño: </a:t>
            </a:r>
            <a:r>
              <a:rPr lang="es-MX" sz="3200" b="1" dirty="0">
                <a:solidFill>
                  <a:srgbClr val="A7533A"/>
                </a:solidFill>
                <a:cs typeface="Times New Roman" panose="02020603050405020304" pitchFamily="18" charset="0"/>
                <a:hlinkClick r:id="rId2"/>
              </a:rPr>
              <a:t>www.minedu.gob.pe/p/cdd</a:t>
            </a:r>
            <a:endParaRPr lang="es-MX" sz="3200" b="1" dirty="0">
              <a:solidFill>
                <a:srgbClr val="A7533A"/>
              </a:solidFill>
              <a:cs typeface="Times New Roman" panose="02020603050405020304" pitchFamily="18" charset="0"/>
            </a:endParaRPr>
          </a:p>
          <a:p>
            <a:pPr marL="0" lvl="2" algn="ctr"/>
            <a:r>
              <a:rPr lang="es-MX" sz="3200" b="1" dirty="0">
                <a:solidFill>
                  <a:srgbClr val="A7533A"/>
                </a:solidFill>
                <a:cs typeface="Times New Roman" panose="02020603050405020304" pitchFamily="18" charset="0"/>
              </a:rPr>
              <a:t>Bono Escuela: </a:t>
            </a:r>
            <a:r>
              <a:rPr lang="es-MX" sz="3200" b="1" dirty="0">
                <a:solidFill>
                  <a:srgbClr val="A7533A"/>
                </a:solidFill>
                <a:cs typeface="Times New Roman" panose="02020603050405020304" pitchFamily="18" charset="0"/>
                <a:hlinkClick r:id="rId3"/>
              </a:rPr>
              <a:t>http://www.minedu.gob.pe/bonoescuela/</a:t>
            </a:r>
            <a:endParaRPr lang="es-MX" sz="3200" b="1" dirty="0">
              <a:solidFill>
                <a:srgbClr val="A7533A"/>
              </a:solidFill>
              <a:cs typeface="Times New Roman" panose="02020603050405020304" pitchFamily="18" charset="0"/>
            </a:endParaRPr>
          </a:p>
          <a:p>
            <a:pPr marL="0" lvl="2" algn="ctr"/>
            <a:endParaRPr lang="es-PE" sz="3200" b="1" dirty="0">
              <a:solidFill>
                <a:srgbClr val="A7533A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0" y="5691724"/>
            <a:ext cx="3258114" cy="7097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98597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230966" y="1503513"/>
            <a:ext cx="1071494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PE" sz="1600" dirty="0">
                <a:latin typeface="Century Gothic" pitchFamily="34" charset="0"/>
                <a:cs typeface="Times New Roman" panose="02020603050405020304" pitchFamily="18" charset="0"/>
              </a:rPr>
              <a:t>Tiene las siguientes funciones específicas: </a:t>
            </a:r>
          </a:p>
          <a:p>
            <a:pPr marL="803275" lvl="2" indent="-354013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98525" algn="l"/>
              </a:tabLst>
              <a:defRPr/>
            </a:pPr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Proponer metodologías y mecanismos de financiamiento </a:t>
            </a: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por desempeño a instituciones, programas educativos e instancias de gestión educativa descentralizada, con la opinión favorable de los órganos competentes del Ministerio y entidades del sector Educación, según corresponda.</a:t>
            </a:r>
          </a:p>
          <a:p>
            <a:pPr marL="803275" lvl="2" indent="-354013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98525" algn="l"/>
              </a:tabLst>
              <a:defRPr/>
            </a:pPr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Brindar asistencia técnica, difundir y capacitar </a:t>
            </a: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sobre los mecanismos de financiamiento por desempeño, </a:t>
            </a:r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en coordinación con</a:t>
            </a: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 los órganos y entidades del sector Educación, según corresponda.</a:t>
            </a:r>
          </a:p>
          <a:p>
            <a:pPr marL="803275" lvl="2" indent="-354013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98525" algn="l"/>
              </a:tabLst>
              <a:defRPr/>
            </a:pPr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Coordinar la implementación, seguimiento y evaluación </a:t>
            </a: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de los mecanismos de financiamiento por desempeño, con los órganos y entidades del sector Educación, según corresponda.</a:t>
            </a:r>
          </a:p>
          <a:p>
            <a:pPr marL="803275" lvl="2" indent="-354013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98525" algn="l"/>
              </a:tabLst>
              <a:defRPr/>
            </a:pPr>
            <a:r>
              <a:rPr lang="es-MX" sz="1600" b="1" dirty="0">
                <a:latin typeface="Century Gothic" pitchFamily="34" charset="0"/>
                <a:cs typeface="Times New Roman" panose="02020603050405020304" pitchFamily="18" charset="0"/>
              </a:rPr>
              <a:t>Emitir opinión</a:t>
            </a: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 respecto de otros instrumentos orientados a la implementación de mecanismos de financiamiento por desempeño del sector Educación, de acuerdo a la normatividad vigente.</a:t>
            </a:r>
          </a:p>
          <a:p>
            <a:pPr marL="803275" lvl="2" indent="-354013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98525" algn="l"/>
              </a:tabLst>
              <a:defRPr/>
            </a:pP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Otras que en el marco de sus competencias le sean asignadas por la Oficina de Planificación Estratégica y Presupuesto.</a:t>
            </a:r>
          </a:p>
          <a:p>
            <a:pPr algn="just"/>
            <a:endParaRPr lang="en-U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30966" y="365059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Unidad de Financiamiento por Desempeño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57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02" y="4021415"/>
            <a:ext cx="2126116" cy="1053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49" y="1641749"/>
            <a:ext cx="2831822" cy="6211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1191" y="1540758"/>
            <a:ext cx="253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 nivel de Instituciones Educativas </a:t>
            </a:r>
          </a:p>
          <a:p>
            <a:pPr algn="ctr"/>
            <a:r>
              <a:rPr lang="es-MX" dirty="0"/>
              <a:t>(P: ~30 000, S:~ 8 500)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817810" y="1355677"/>
            <a:ext cx="6537732" cy="1265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7919" y="5449057"/>
            <a:ext cx="946150" cy="99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13"/>
          <p:cNvSpPr txBox="1"/>
          <p:nvPr/>
        </p:nvSpPr>
        <p:spPr>
          <a:xfrm>
            <a:off x="5112740" y="5445526"/>
            <a:ext cx="1897531" cy="1000274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Fondo de Estímulo al Desempeño (FED)</a:t>
            </a:r>
          </a:p>
          <a:p>
            <a:pPr algn="ctr"/>
            <a:endParaRPr lang="es-PE" sz="5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91191" y="2963754"/>
            <a:ext cx="253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 nivel de Gobiernos Locales  (~1835)</a:t>
            </a:r>
            <a:endParaRPr lang="es-PE" dirty="0"/>
          </a:p>
        </p:txBody>
      </p:sp>
      <p:pic>
        <p:nvPicPr>
          <p:cNvPr id="17" name="Picture 8" descr="http://www.minedu.gob.pe/DeInteres/xtras/2014/banner%20incentivos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7"/>
          <a:stretch/>
        </p:blipFill>
        <p:spPr bwMode="auto">
          <a:xfrm>
            <a:off x="4178449" y="2848633"/>
            <a:ext cx="2845894" cy="8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817810" y="2710857"/>
            <a:ext cx="6537732" cy="1195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817810" y="3997279"/>
            <a:ext cx="6537732" cy="1178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1178223" y="4125337"/>
            <a:ext cx="253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 nivel de Unidades de Gestión Educativa Local (Ejecutoras = 196)</a:t>
            </a:r>
            <a:endParaRPr lang="es-PE" dirty="0"/>
          </a:p>
        </p:txBody>
      </p:sp>
      <p:sp>
        <p:nvSpPr>
          <p:cNvPr id="23" name="Rectángulo 22"/>
          <p:cNvSpPr/>
          <p:nvPr/>
        </p:nvSpPr>
        <p:spPr>
          <a:xfrm>
            <a:off x="817810" y="5327400"/>
            <a:ext cx="6537732" cy="1263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/>
          <p:cNvSpPr txBox="1"/>
          <p:nvPr/>
        </p:nvSpPr>
        <p:spPr>
          <a:xfrm>
            <a:off x="1178223" y="5612290"/>
            <a:ext cx="253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 nivel de Gobiernos Regionales (25)</a:t>
            </a:r>
            <a:endParaRPr lang="es-PE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230966" y="365059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Herramientas de financiamiento por desempeño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Flecha izquierda 28"/>
          <p:cNvSpPr/>
          <p:nvPr/>
        </p:nvSpPr>
        <p:spPr>
          <a:xfrm>
            <a:off x="7651162" y="1524677"/>
            <a:ext cx="4021458" cy="118325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Administrado por MINEDU</a:t>
            </a:r>
          </a:p>
        </p:txBody>
      </p:sp>
      <p:sp>
        <p:nvSpPr>
          <p:cNvPr id="30" name="Flecha izquierda 29"/>
          <p:cNvSpPr/>
          <p:nvPr/>
        </p:nvSpPr>
        <p:spPr>
          <a:xfrm>
            <a:off x="7651162" y="2716792"/>
            <a:ext cx="4021458" cy="1183254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Administrado por MEF</a:t>
            </a:r>
          </a:p>
        </p:txBody>
      </p:sp>
      <p:sp>
        <p:nvSpPr>
          <p:cNvPr id="31" name="Flecha izquierda 30"/>
          <p:cNvSpPr/>
          <p:nvPr/>
        </p:nvSpPr>
        <p:spPr>
          <a:xfrm>
            <a:off x="7651162" y="3946776"/>
            <a:ext cx="4021458" cy="118325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Administrado por MINEDU</a:t>
            </a:r>
          </a:p>
        </p:txBody>
      </p:sp>
      <p:sp>
        <p:nvSpPr>
          <p:cNvPr id="32" name="Flecha izquierda 31"/>
          <p:cNvSpPr/>
          <p:nvPr/>
        </p:nvSpPr>
        <p:spPr>
          <a:xfrm>
            <a:off x="7651162" y="5205329"/>
            <a:ext cx="4021458" cy="1183254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Administrado por MIDIS</a:t>
            </a:r>
          </a:p>
        </p:txBody>
      </p:sp>
    </p:spTree>
    <p:extLst>
      <p:ext uri="{BB962C8B-B14F-4D97-AF65-F5344CB8AC3E}">
        <p14:creationId xmlns:p14="http://schemas.microsoft.com/office/powerpoint/2010/main" val="30395387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solidFill>
                  <a:srgbClr val="89ABB5"/>
                </a:solidFill>
              </a:rPr>
              <a:t>Compromisos de Desempeño 2015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1769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389241" y="1472939"/>
            <a:ext cx="10972800" cy="494575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900" indent="-3429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Los Compromisos de Desempeño son una herramienta de incentivos para promover una gestión por resultados en el sector educación, que consiste en un </a:t>
            </a:r>
            <a:r>
              <a:rPr lang="es-MX" sz="1800" b="1" u="sng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esquema de financiamiento condicionado de recursos adicionales </a:t>
            </a:r>
            <a:r>
              <a:rPr lang="es-MX" sz="1800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para todas las Unidades Ejecutoras de Educación a nivel nacional (196).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9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Ley de Presupuesto Público 2015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(Ley N° 30281 – Art.</a:t>
            </a:r>
            <a:r>
              <a:rPr kumimoji="0" lang="es-MX" sz="1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17).</a:t>
            </a:r>
          </a:p>
          <a:p>
            <a:pPr lvl="1">
              <a:buClr>
                <a:srgbClr val="89ABB5"/>
              </a:buClr>
              <a:buFont typeface="Wingdings" panose="05000000000000000000" pitchFamily="2" charset="2"/>
              <a:buChar char="ü"/>
              <a:defRPr/>
            </a:pPr>
            <a:r>
              <a:rPr lang="es-MX" dirty="0">
                <a:latin typeface="+mn-lt"/>
                <a:cs typeface="Times New Roman" panose="02020603050405020304" pitchFamily="18" charset="0"/>
              </a:rPr>
              <a:t>Autorización de modificaciones presupuestarias a favor de Gobiernos Regionales previo cumplimiento a los Compromisos de Desempeño.</a:t>
            </a:r>
          </a:p>
          <a:p>
            <a:pPr marL="400050" lvl="1" indent="0">
              <a:buNone/>
              <a:defRPr/>
            </a:pPr>
            <a:endParaRPr kumimoji="0" lang="es-MX" sz="9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La Resolución Ministerial N° 591-2014 aprueba la Norma Técnica para la implementación de </a:t>
            </a:r>
            <a:r>
              <a:rPr lang="es-PE" sz="1800" dirty="0">
                <a:latin typeface="+mn-lt"/>
                <a:cs typeface="Times New Roman" panose="02020603050405020304" pitchFamily="18" charset="0"/>
              </a:rPr>
              <a:t>los Compromisos de Desempeño según lo dispuesto en el Artículo 17 de la Ley N°30281.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endParaRPr lang="es-PE" sz="900" dirty="0">
              <a:latin typeface="+mn-lt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s-PE" sz="1800" dirty="0">
                <a:latin typeface="+mn-lt"/>
                <a:cs typeface="Times New Roman" panose="02020603050405020304" pitchFamily="18" charset="0"/>
              </a:rPr>
              <a:t>Los Compromisos de Desempeño contribuyen al logro de los siguientes objetivos:</a:t>
            </a:r>
          </a:p>
          <a:p>
            <a:pPr lvl="1">
              <a:buClr>
                <a:srgbClr val="89ABB5"/>
              </a:buClr>
              <a:buFont typeface="Wingdings" panose="05000000000000000000" pitchFamily="2" charset="2"/>
              <a:buChar char="ü"/>
              <a:defRPr/>
            </a:pPr>
            <a:r>
              <a:rPr lang="es-PE" dirty="0">
                <a:latin typeface="+mn-lt"/>
                <a:cs typeface="Times New Roman" panose="02020603050405020304" pitchFamily="18" charset="0"/>
              </a:rPr>
              <a:t>Mejorar los procesos de planificación orientada a una gestión por resultados en el sector educación.</a:t>
            </a:r>
          </a:p>
          <a:p>
            <a:pPr lvl="1">
              <a:buClr>
                <a:srgbClr val="89ABB5"/>
              </a:buClr>
              <a:buFont typeface="Wingdings" panose="05000000000000000000" pitchFamily="2" charset="2"/>
              <a:buChar char="ü"/>
              <a:defRPr/>
            </a:pPr>
            <a:r>
              <a:rPr lang="es-PE" dirty="0">
                <a:latin typeface="+mn-lt"/>
                <a:cs typeface="Times New Roman" panose="02020603050405020304" pitchFamily="18" charset="0"/>
              </a:rPr>
              <a:t>Mejorar los procesos de gestión para la entrega oportuna de servicios educativos de calidad.</a:t>
            </a:r>
          </a:p>
          <a:p>
            <a:pPr lvl="1">
              <a:buClr>
                <a:srgbClr val="89ABB5"/>
              </a:buClr>
              <a:buFont typeface="Wingdings" panose="05000000000000000000" pitchFamily="2" charset="2"/>
              <a:buChar char="ü"/>
              <a:defRPr/>
            </a:pPr>
            <a:r>
              <a:rPr lang="es-PE" dirty="0">
                <a:latin typeface="+mn-lt"/>
                <a:cs typeface="Times New Roman" panose="02020603050405020304" pitchFamily="18" charset="0"/>
              </a:rPr>
              <a:t>Acelerar el logro de resultados prioritarios del sector</a:t>
            </a:r>
            <a:endParaRPr lang="es-MX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endParaRP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0966" y="365059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 definición y objetivos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303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10"/>
          <p:cNvCxnSpPr/>
          <p:nvPr/>
        </p:nvCxnSpPr>
        <p:spPr>
          <a:xfrm>
            <a:off x="3045909" y="2136262"/>
            <a:ext cx="7589811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973683" y="174765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Propósito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01078" y="1651984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Número de </a:t>
            </a:r>
          </a:p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compromisos</a:t>
            </a:r>
            <a:endParaRPr lang="es-PE" sz="14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96460" y="1651984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Fecha de</a:t>
            </a:r>
          </a:p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 cierre</a:t>
            </a:r>
            <a:endParaRPr lang="es-PE" sz="14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351399" y="1651984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Fecha de</a:t>
            </a:r>
          </a:p>
          <a:p>
            <a:pPr algn="ctr"/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Transferencia</a:t>
            </a:r>
            <a:endParaRPr lang="es-PE" sz="14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967659" y="2467312"/>
            <a:ext cx="274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Mejorar planificación</a:t>
            </a:r>
            <a:r>
              <a:rPr lang="es-ES" sz="1600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.</a:t>
            </a:r>
            <a:endParaRPr lang="es-PE" sz="1600" dirty="0">
              <a:solidFill>
                <a:srgbClr val="9BA23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74887" y="2491872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3</a:t>
            </a:r>
            <a:endParaRPr lang="es-PE" sz="1600" dirty="0">
              <a:solidFill>
                <a:srgbClr val="9BA23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93188" y="2332894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Hasta </a:t>
            </a:r>
          </a:p>
          <a:p>
            <a:pPr algn="ctr"/>
            <a:r>
              <a:rPr lang="es-MX" sz="1600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10 enero</a:t>
            </a:r>
            <a:endParaRPr lang="es-PE" sz="1600" dirty="0">
              <a:solidFill>
                <a:srgbClr val="9BA23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397882" y="2474210"/>
            <a:ext cx="1237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9BA235"/>
                </a:solidFill>
                <a:latin typeface="Century Gothic" pitchFamily="34" charset="0"/>
                <a:cs typeface="Times New Roman" panose="02020603050405020304" pitchFamily="18" charset="0"/>
              </a:rPr>
              <a:t>~ 30 enero</a:t>
            </a:r>
            <a:endParaRPr lang="es-PE" sz="1600" dirty="0">
              <a:solidFill>
                <a:srgbClr val="9BA23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967659" y="3237756"/>
            <a:ext cx="398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Mejorar la provisión oportuna de servicios educativos para </a:t>
            </a:r>
            <a:r>
              <a:rPr lang="es-MX" sz="1600" b="1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el Buen Inicio del Año Escolar.</a:t>
            </a:r>
            <a:endParaRPr lang="es-PE" sz="1600" b="1" dirty="0">
              <a:solidFill>
                <a:srgbClr val="89ABB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274887" y="3353181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7</a:t>
            </a:r>
            <a:endParaRPr lang="es-PE" sz="1600" dirty="0">
              <a:solidFill>
                <a:srgbClr val="89ABB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024680" y="323276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Hasta </a:t>
            </a:r>
          </a:p>
          <a:p>
            <a:pPr algn="ctr"/>
            <a:r>
              <a:rPr lang="es-MX" sz="1600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15 febrero</a:t>
            </a:r>
            <a:endParaRPr lang="es-PE" sz="1600" dirty="0">
              <a:solidFill>
                <a:srgbClr val="89ABB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391473" y="3353181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89ABB5"/>
                </a:solidFill>
                <a:latin typeface="Century Gothic" pitchFamily="34" charset="0"/>
                <a:cs typeface="Times New Roman" panose="02020603050405020304" pitchFamily="18" charset="0"/>
              </a:rPr>
              <a:t>~ 30 marzo</a:t>
            </a:r>
            <a:endParaRPr lang="es-PE" sz="1600" dirty="0">
              <a:solidFill>
                <a:srgbClr val="89ABB5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967659" y="4435555"/>
            <a:ext cx="3984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MX" sz="1600" dirty="0">
                <a:solidFill>
                  <a:srgbClr val="A7533A"/>
                </a:solidFill>
                <a:latin typeface="Century Gothic" pitchFamily="34" charset="0"/>
                <a:cs typeface="Times New Roman" panose="02020603050405020304" pitchFamily="18" charset="0"/>
              </a:rPr>
              <a:t>Mejorar la gestión para la provisión de servicios educativos </a:t>
            </a:r>
            <a:r>
              <a:rPr lang="es-MX" sz="1600" b="1" dirty="0">
                <a:solidFill>
                  <a:srgbClr val="A7533A"/>
                </a:solidFill>
                <a:latin typeface="Century Gothic" pitchFamily="34" charset="0"/>
                <a:cs typeface="Times New Roman" panose="02020603050405020304" pitchFamily="18" charset="0"/>
              </a:rPr>
              <a:t>durante el Año Escolar.</a:t>
            </a:r>
            <a:endParaRPr lang="es-PE" sz="1600" b="1" dirty="0">
              <a:solidFill>
                <a:srgbClr val="A7533A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313563" y="4575512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A7533A"/>
                </a:solidFill>
                <a:latin typeface="Century Gothic" pitchFamily="34" charset="0"/>
                <a:cs typeface="Times New Roman" panose="02020603050405020304" pitchFamily="18" charset="0"/>
              </a:rPr>
              <a:t>8</a:t>
            </a:r>
            <a:endParaRPr lang="es-PE" sz="1600" dirty="0">
              <a:solidFill>
                <a:srgbClr val="A7533A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124781" y="4480284"/>
            <a:ext cx="1045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A7533A"/>
                </a:solidFill>
                <a:latin typeface="Century Gothic" pitchFamily="34" charset="0"/>
                <a:cs typeface="Times New Roman" panose="02020603050405020304" pitchFamily="18" charset="0"/>
              </a:rPr>
              <a:t>Hasta </a:t>
            </a:r>
          </a:p>
          <a:p>
            <a:pPr algn="ctr"/>
            <a:r>
              <a:rPr lang="es-MX" sz="1600" dirty="0">
                <a:solidFill>
                  <a:srgbClr val="A7533A"/>
                </a:solidFill>
                <a:latin typeface="Century Gothic" pitchFamily="34" charset="0"/>
                <a:cs typeface="Times New Roman" panose="02020603050405020304" pitchFamily="18" charset="0"/>
              </a:rPr>
              <a:t>15 mayo</a:t>
            </a:r>
            <a:endParaRPr lang="es-PE" sz="1600" dirty="0">
              <a:solidFill>
                <a:srgbClr val="A7533A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322824" y="4564686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rgbClr val="A7533A"/>
                </a:solidFill>
                <a:latin typeface="Century Gothic" pitchFamily="34" charset="0"/>
                <a:cs typeface="Times New Roman" panose="02020603050405020304" pitchFamily="18" charset="0"/>
              </a:rPr>
              <a:t>Hasta 30 junio</a:t>
            </a:r>
            <a:endParaRPr lang="es-PE" sz="1600" dirty="0">
              <a:solidFill>
                <a:srgbClr val="A7533A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Imagen 29" descr="tramo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8" y="2326013"/>
            <a:ext cx="2264664" cy="691896"/>
          </a:xfrm>
          <a:prstGeom prst="rect">
            <a:avLst/>
          </a:prstGeom>
        </p:spPr>
      </p:pic>
      <p:pic>
        <p:nvPicPr>
          <p:cNvPr id="30" name="Imagen 30" descr="tramo_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6" y="3385372"/>
            <a:ext cx="2264664" cy="691896"/>
          </a:xfrm>
          <a:prstGeom prst="rect">
            <a:avLst/>
          </a:prstGeom>
        </p:spPr>
      </p:pic>
      <p:pic>
        <p:nvPicPr>
          <p:cNvPr id="31" name="Imagen 31" descr="tramo_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6" y="4535019"/>
            <a:ext cx="2264664" cy="691896"/>
          </a:xfrm>
          <a:prstGeom prst="rect">
            <a:avLst/>
          </a:prstGeom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165049" y="30895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E23338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</a:t>
            </a:r>
            <a:r>
              <a:rPr kumimoji="0" lang="es-MX" sz="2800" b="1" i="0" u="none" strike="noStrike" kern="1200" cap="none" spc="0" normalizeH="0" noProof="0" dirty="0">
                <a:ln>
                  <a:noFill/>
                </a:ln>
                <a:solidFill>
                  <a:srgbClr val="E23338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s-MX" sz="2800" b="1" i="0" u="none" strike="noStrike" kern="1200" cap="none" spc="0" normalizeH="0" noProof="0" dirty="0">
                <a:ln>
                  <a:noFill/>
                </a:ln>
                <a:solidFill>
                  <a:srgbClr val="E23338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ramos y plazos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5049" y="5626435"/>
            <a:ext cx="1125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</a:pPr>
            <a:r>
              <a:rPr lang="es-MX" sz="1600" dirty="0">
                <a:latin typeface="Century Gothic" pitchFamily="34" charset="0"/>
                <a:cs typeface="Times New Roman" panose="02020603050405020304" pitchFamily="18" charset="0"/>
              </a:rPr>
              <a:t>El cumplimiento de los compromisos se verifica de manera independiente por las áreas encargadas en el MINEDU.</a:t>
            </a:r>
          </a:p>
          <a:p>
            <a:pPr marL="285750" lvl="1" indent="-285750" algn="just">
              <a:buFont typeface="Arial" pitchFamily="34" charset="0"/>
              <a:buChar char="•"/>
            </a:pPr>
            <a:endParaRPr lang="es-MX" sz="1600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479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ágono 2"/>
          <p:cNvSpPr/>
          <p:nvPr/>
        </p:nvSpPr>
        <p:spPr>
          <a:xfrm>
            <a:off x="2699011" y="1781007"/>
            <a:ext cx="1035249" cy="878786"/>
          </a:xfrm>
          <a:prstGeom prst="hexag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Hexágono 19"/>
          <p:cNvSpPr/>
          <p:nvPr/>
        </p:nvSpPr>
        <p:spPr>
          <a:xfrm>
            <a:off x="2699011" y="2888518"/>
            <a:ext cx="1035249" cy="1344321"/>
          </a:xfrm>
          <a:prstGeom prst="hexag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Hexágono 20"/>
          <p:cNvSpPr/>
          <p:nvPr/>
        </p:nvSpPr>
        <p:spPr>
          <a:xfrm>
            <a:off x="2661714" y="4684287"/>
            <a:ext cx="1035249" cy="1841840"/>
          </a:xfrm>
          <a:prstGeom prst="hexag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tramo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4" y="1874451"/>
            <a:ext cx="2264664" cy="691896"/>
          </a:xfrm>
          <a:prstGeom prst="rect">
            <a:avLst/>
          </a:prstGeom>
        </p:spPr>
      </p:pic>
      <p:pic>
        <p:nvPicPr>
          <p:cNvPr id="11" name="Imagen 10" descr="tramo_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2" y="3180593"/>
            <a:ext cx="2264664" cy="691896"/>
          </a:xfrm>
          <a:prstGeom prst="rect">
            <a:avLst/>
          </a:prstGeom>
        </p:spPr>
      </p:pic>
      <p:pic>
        <p:nvPicPr>
          <p:cNvPr id="12" name="Imagen 11" descr="tramo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0" y="5265947"/>
            <a:ext cx="2264664" cy="6918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78633" y="1861015"/>
            <a:ext cx="840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ctr">
              <a:buFont typeface="+mj-lt"/>
              <a:buAutoNum type="arabicPeriod"/>
            </a:pPr>
            <a:r>
              <a:rPr lang="es-PE" sz="1400" dirty="0">
                <a:cs typeface="Times New Roman" panose="02020603050405020304" pitchFamily="18" charset="0"/>
              </a:rPr>
              <a:t>Acompañantes y formadores contratados.</a:t>
            </a:r>
          </a:p>
          <a:p>
            <a:pPr marL="800100" lvl="1" indent="-342900" fontAlgn="ctr">
              <a:buFont typeface="+mj-lt"/>
              <a:buAutoNum type="arabicPeriod"/>
            </a:pPr>
            <a:r>
              <a:rPr lang="es-PE" sz="1400" dirty="0">
                <a:cs typeface="Times New Roman" panose="02020603050405020304" pitchFamily="18" charset="0"/>
              </a:rPr>
              <a:t>Planificación y programación de distribución de materiales educativos y fungibles.</a:t>
            </a:r>
          </a:p>
          <a:p>
            <a:pPr marL="800100" lvl="1" indent="-342900" fontAlgn="ctr">
              <a:buFont typeface="+mj-lt"/>
              <a:buAutoNum type="arabicPeriod"/>
            </a:pPr>
            <a:r>
              <a:rPr lang="es-PE" sz="1400" dirty="0">
                <a:cs typeface="Times New Roman" panose="02020603050405020304" pitchFamily="18" charset="0"/>
              </a:rPr>
              <a:t>Actualización de MAPRO para simplificación de trámites priorizados.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594001" y="2814320"/>
            <a:ext cx="84023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Contratación de transporte y distribución de módulos de Biblioteca para Educación Secundaria.</a:t>
            </a:r>
          </a:p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Registro de costeo de servicios básicos en los Institutos y Escuelas de Educación superior Pedagógica.</a:t>
            </a:r>
          </a:p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Aprobación y registro de cuadro de horas del personal docente.</a:t>
            </a:r>
          </a:p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Registro de actos resolutivos para adjudicación y contratación de docentes.</a:t>
            </a:r>
          </a:p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Actualización de información en NEXUS sobre Encargaturas de Directores y Especialistas.</a:t>
            </a:r>
          </a:p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Registro de docentes en PeruEduca.</a:t>
            </a:r>
          </a:p>
          <a:p>
            <a:pPr marL="800100" lvl="1" indent="-342900" fontAlgn="ctr">
              <a:buFont typeface="+mj-lt"/>
              <a:buAutoNum type="arabicPeriod" startAt="4"/>
            </a:pPr>
            <a:r>
              <a:rPr lang="es-PE" sz="1400" dirty="0">
                <a:cs typeface="Times New Roman" panose="02020603050405020304" pitchFamily="18" charset="0"/>
              </a:rPr>
              <a:t>Aprobación y registro de actas consolidadas de evaluación por UGEL.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594001" y="4589545"/>
            <a:ext cx="8476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Entrega oportuna de materiales educativos y fungibles para la semana del Buen Inicio del Año Escolar 2015 en las instituciones educativas.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Actualización de información en aplicativo SUP.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Cierre del año académico 2014 en SIAGIE.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Registro de nóminas de matricula en SIAGIE.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Registro de matrícula con DNI para nuevos estudiantes en el nivel inicial y primer grado de primaria.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Aprobación y registro de ficha técnica de mantenimiento.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Registro actualizado de PRONEI en padrón de instituciones y programas educativos.</a:t>
            </a:r>
          </a:p>
          <a:p>
            <a:pPr marL="800100" lvl="1" indent="-342900" fontAlgn="ctr">
              <a:buFont typeface="+mj-lt"/>
              <a:buAutoNum type="arabicPeriod" startAt="11"/>
            </a:pPr>
            <a:r>
              <a:rPr lang="es-PE" sz="1400" dirty="0">
                <a:cs typeface="Times New Roman" panose="02020603050405020304" pitchFamily="18" charset="0"/>
              </a:rPr>
              <a:t>Descarga de resultados de la ECE 2014.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2975884" y="1642568"/>
            <a:ext cx="7890755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03658" y="1356284"/>
            <a:ext cx="134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COMPROMISOS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9613" y="2460448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9BA235"/>
                </a:solidFill>
                <a:latin typeface="Stag Book" panose="02000503060000020004"/>
              </a:rPr>
              <a:t>Plazo: 10 de enero</a:t>
            </a:r>
            <a:endParaRPr lang="es-ES" sz="1600" b="1" dirty="0">
              <a:solidFill>
                <a:srgbClr val="9BA235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9613" y="3766591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89ABB5"/>
                </a:solidFill>
                <a:latin typeface="Stag Book" panose="02000503060000020004"/>
              </a:rPr>
              <a:t>Plazo: 15 de febrero</a:t>
            </a:r>
            <a:endParaRPr lang="es-ES" sz="1600" b="1" dirty="0">
              <a:solidFill>
                <a:srgbClr val="89ABB5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1531" y="5833884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A7533A"/>
                </a:solidFill>
                <a:latin typeface="Stag Book" panose="02000503060000020004"/>
              </a:rPr>
              <a:t>Plazo: 15 de mayo</a:t>
            </a:r>
            <a:endParaRPr lang="es-ES" sz="1600" b="1" dirty="0">
              <a:solidFill>
                <a:srgbClr val="A7533A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65049" y="308951"/>
            <a:ext cx="11961034" cy="627464"/>
          </a:xfrm>
          <a:prstGeom prst="rect">
            <a:avLst/>
          </a:prstGeom>
        </p:spPr>
        <p:txBody>
          <a:bodyPr vert="horz" lIns="91429" tIns="45715" rIns="91429" bIns="4571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E23338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Compromisos de Desempeño:</a:t>
            </a:r>
            <a:r>
              <a:rPr kumimoji="0" lang="es-MX" sz="2800" b="1" i="0" u="none" strike="noStrike" kern="1200" cap="none" spc="0" normalizeH="0" noProof="0" dirty="0">
                <a:ln>
                  <a:noFill/>
                </a:ln>
                <a:solidFill>
                  <a:srgbClr val="E23338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solidFill>
                  <a:srgbClr val="E23338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s-MX" sz="2800" b="1" i="0" u="none" strike="noStrike" kern="1200" cap="none" spc="0" normalizeH="0" noProof="0" dirty="0">
                <a:ln>
                  <a:noFill/>
                </a:ln>
                <a:solidFill>
                  <a:srgbClr val="E23338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ramos y plazos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23338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955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9132</TotalTime>
  <Words>4390</Words>
  <Application>Microsoft Office PowerPoint</Application>
  <PresentationFormat>Panorámica</PresentationFormat>
  <Paragraphs>679</Paragraphs>
  <Slides>38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Compromisos de Desempeño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Bono de Incentivo al Desempeño Escolar (“Bono Escuela”)</vt:lpstr>
      <vt:lpstr>Prácticas internacionales: Bonos por desempeño</vt:lpstr>
      <vt:lpstr>Buenas prácticas incorporadas en Bono Escuela</vt:lpstr>
      <vt:lpstr>Presentación de PowerPoint</vt:lpstr>
      <vt:lpstr>Creación del Bono de Incentivo al Desempeño Escolar – “BONO ESCUELA”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ANTONIO SANCHEZ ORELLANA</dc:creator>
  <cp:lastModifiedBy>jnunez</cp:lastModifiedBy>
  <cp:revision>599</cp:revision>
  <cp:lastPrinted>2015-06-11T15:53:58Z</cp:lastPrinted>
  <dcterms:created xsi:type="dcterms:W3CDTF">2014-10-23T20:47:16Z</dcterms:created>
  <dcterms:modified xsi:type="dcterms:W3CDTF">2016-01-27T21:49:01Z</dcterms:modified>
</cp:coreProperties>
</file>